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arlow SemiCondensed Bold" charset="1" panose="00000806000000000000"/>
      <p:regular r:id="rId19"/>
    </p:embeddedFont>
    <p:embeddedFont>
      <p:font typeface="Barlow Condensed" charset="1" panose="00000506000000000000"/>
      <p:regular r:id="rId20"/>
    </p:embeddedFont>
    <p:embeddedFont>
      <p:font typeface="Barlow Condensed Bold" charset="1" panose="00000806000000000000"/>
      <p:regular r:id="rId21"/>
    </p:embeddedFont>
    <p:embeddedFont>
      <p:font typeface="Barlow SemiCondensed Semi-Bold" charset="1" panose="00000706000000000000"/>
      <p:regular r:id="rId22"/>
    </p:embeddedFont>
    <p:embeddedFont>
      <p:font typeface="Barlow SemiCondensed" charset="1" panose="00000506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NK7h3d74.mp4" Type="http://schemas.openxmlformats.org/officeDocument/2006/relationships/video"/><Relationship Id="rId4" Target="../media/VAGNK7h3d74.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1.png" Type="http://schemas.openxmlformats.org/officeDocument/2006/relationships/image"/><Relationship Id="rId14" Target="../media/image2.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3.png" Type="http://schemas.openxmlformats.org/officeDocument/2006/relationships/image"/><Relationship Id="rId18" Target="../media/image4.svg" Type="http://schemas.openxmlformats.org/officeDocument/2006/relationships/image"/><Relationship Id="rId2" Target="../media/image14.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GNK0QGM08.mp4" Type="http://schemas.openxmlformats.org/officeDocument/2006/relationships/video"/><Relationship Id="rId4" Target="../media/VAGNK0QGM08.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VAGNLvkQSJ8.mp4" Type="http://schemas.openxmlformats.org/officeDocument/2006/relationships/video"/><Relationship Id="rId4" Target="../media/VAGNLvkQSJ8.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4521679">
            <a:off x="16737615" y="8279709"/>
            <a:ext cx="2884378" cy="2496298"/>
          </a:xfrm>
          <a:custGeom>
            <a:avLst/>
            <a:gdLst/>
            <a:ahLst/>
            <a:cxnLst/>
            <a:rect r="r" b="b" t="t" l="l"/>
            <a:pathLst>
              <a:path h="2496298" w="2884378">
                <a:moveTo>
                  <a:pt x="0" y="0"/>
                </a:moveTo>
                <a:lnTo>
                  <a:pt x="2884378" y="0"/>
                </a:lnTo>
                <a:lnTo>
                  <a:pt x="2884378" y="2496298"/>
                </a:lnTo>
                <a:lnTo>
                  <a:pt x="0" y="2496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521679">
            <a:off x="17418181" y="5764322"/>
            <a:ext cx="2884378" cy="2496298"/>
          </a:xfrm>
          <a:custGeom>
            <a:avLst/>
            <a:gdLst/>
            <a:ahLst/>
            <a:cxnLst/>
            <a:rect r="r" b="b" t="t" l="l"/>
            <a:pathLst>
              <a:path h="2496298" w="2884378">
                <a:moveTo>
                  <a:pt x="0" y="0"/>
                </a:moveTo>
                <a:lnTo>
                  <a:pt x="2884378" y="0"/>
                </a:lnTo>
                <a:lnTo>
                  <a:pt x="2884378" y="2496297"/>
                </a:lnTo>
                <a:lnTo>
                  <a:pt x="0" y="2496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78320">
            <a:off x="14919143" y="6456348"/>
            <a:ext cx="2890352" cy="2501469"/>
          </a:xfrm>
          <a:custGeom>
            <a:avLst/>
            <a:gdLst/>
            <a:ahLst/>
            <a:cxnLst/>
            <a:rect r="r" b="b" t="t" l="l"/>
            <a:pathLst>
              <a:path h="2501469" w="2890352">
                <a:moveTo>
                  <a:pt x="0" y="0"/>
                </a:moveTo>
                <a:lnTo>
                  <a:pt x="2890352" y="0"/>
                </a:lnTo>
                <a:lnTo>
                  <a:pt x="2890352" y="2501468"/>
                </a:lnTo>
                <a:lnTo>
                  <a:pt x="0" y="2501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278320">
            <a:off x="14216310" y="8941656"/>
            <a:ext cx="2890352" cy="2501469"/>
          </a:xfrm>
          <a:custGeom>
            <a:avLst/>
            <a:gdLst/>
            <a:ahLst/>
            <a:cxnLst/>
            <a:rect r="r" b="b" t="t" l="l"/>
            <a:pathLst>
              <a:path h="2501469" w="2890352">
                <a:moveTo>
                  <a:pt x="0" y="0"/>
                </a:moveTo>
                <a:lnTo>
                  <a:pt x="2890353" y="0"/>
                </a:lnTo>
                <a:lnTo>
                  <a:pt x="2890353" y="2501468"/>
                </a:lnTo>
                <a:lnTo>
                  <a:pt x="0" y="25014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7221679">
            <a:off x="643532" y="-1338483"/>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7221679">
            <a:off x="-1742353" y="243051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578320">
            <a:off x="5261691" y="-125688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3578320">
            <a:off x="2936887" y="-17136"/>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3578320">
            <a:off x="-1741596" y="-209566"/>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885950" y="2935724"/>
            <a:ext cx="15350899" cy="3750826"/>
            <a:chOff x="0" y="0"/>
            <a:chExt cx="4043035" cy="987872"/>
          </a:xfrm>
        </p:grpSpPr>
        <p:sp>
          <p:nvSpPr>
            <p:cNvPr name="Freeform 12" id="12"/>
            <p:cNvSpPr/>
            <p:nvPr/>
          </p:nvSpPr>
          <p:spPr>
            <a:xfrm flipH="false" flipV="false" rot="0">
              <a:off x="0" y="0"/>
              <a:ext cx="4043035" cy="987872"/>
            </a:xfrm>
            <a:custGeom>
              <a:avLst/>
              <a:gdLst/>
              <a:ahLst/>
              <a:cxnLst/>
              <a:rect r="r" b="b" t="t" l="l"/>
              <a:pathLst>
                <a:path h="987872" w="4043035">
                  <a:moveTo>
                    <a:pt x="25721" y="0"/>
                  </a:moveTo>
                  <a:lnTo>
                    <a:pt x="4017314" y="0"/>
                  </a:lnTo>
                  <a:cubicBezTo>
                    <a:pt x="4024136" y="0"/>
                    <a:pt x="4030678" y="2710"/>
                    <a:pt x="4035502" y="7533"/>
                  </a:cubicBezTo>
                  <a:cubicBezTo>
                    <a:pt x="4040325" y="12357"/>
                    <a:pt x="4043035" y="18899"/>
                    <a:pt x="4043035" y="25721"/>
                  </a:cubicBezTo>
                  <a:lnTo>
                    <a:pt x="4043035" y="962151"/>
                  </a:lnTo>
                  <a:cubicBezTo>
                    <a:pt x="4043035" y="976356"/>
                    <a:pt x="4031519" y="987872"/>
                    <a:pt x="4017314" y="987872"/>
                  </a:cubicBezTo>
                  <a:lnTo>
                    <a:pt x="25721" y="987872"/>
                  </a:lnTo>
                  <a:cubicBezTo>
                    <a:pt x="11516" y="987872"/>
                    <a:pt x="0" y="976356"/>
                    <a:pt x="0" y="962151"/>
                  </a:cubicBezTo>
                  <a:lnTo>
                    <a:pt x="0" y="25721"/>
                  </a:lnTo>
                  <a:cubicBezTo>
                    <a:pt x="0" y="11516"/>
                    <a:pt x="11516" y="0"/>
                    <a:pt x="25721" y="0"/>
                  </a:cubicBezTo>
                  <a:close/>
                </a:path>
              </a:pathLst>
            </a:custGeom>
            <a:solidFill>
              <a:srgbClr val="4F6A92"/>
            </a:solidFill>
            <a:ln w="38100" cap="rnd">
              <a:solidFill>
                <a:srgbClr val="000000"/>
              </a:solidFill>
              <a:prstDash val="solid"/>
              <a:round/>
            </a:ln>
          </p:spPr>
        </p:sp>
        <p:sp>
          <p:nvSpPr>
            <p:cNvPr name="TextBox 13" id="13"/>
            <p:cNvSpPr txBox="true"/>
            <p:nvPr/>
          </p:nvSpPr>
          <p:spPr>
            <a:xfrm>
              <a:off x="0" y="-38100"/>
              <a:ext cx="4043035" cy="1025972"/>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171362" y="2851929"/>
            <a:ext cx="14916807" cy="3614587"/>
          </a:xfrm>
          <a:prstGeom prst="rect">
            <a:avLst/>
          </a:prstGeom>
        </p:spPr>
        <p:txBody>
          <a:bodyPr anchor="t" rtlCol="false" tIns="0" lIns="0" bIns="0" rIns="0">
            <a:spAutoFit/>
          </a:bodyPr>
          <a:lstStyle/>
          <a:p>
            <a:pPr algn="ctr">
              <a:lnSpc>
                <a:spcPts val="9715"/>
              </a:lnSpc>
            </a:pPr>
            <a:r>
              <a:rPr lang="en-US" sz="5748" spc="160">
                <a:solidFill>
                  <a:srgbClr val="FFFFFF"/>
                </a:solidFill>
                <a:latin typeface="Barlow SemiCondensed Bold"/>
                <a:ea typeface="Barlow SemiCondensed Bold"/>
                <a:cs typeface="Barlow SemiCondensed Bold"/>
                <a:sym typeface="Barlow SemiCondensed Bold"/>
              </a:rPr>
              <a:t> PHÂN TÍCH NGHIỆP VỤ XÂY DỰNG HỆ THỐNG QUẢN LÝ PHẢN HỒI TRỰC TUYẾN TẠI</a:t>
            </a:r>
          </a:p>
          <a:p>
            <a:pPr algn="ctr" marL="0" indent="0" lvl="1">
              <a:lnSpc>
                <a:spcPts val="9715"/>
              </a:lnSpc>
            </a:pPr>
            <a:r>
              <a:rPr lang="en-US" sz="5748" spc="160">
                <a:solidFill>
                  <a:srgbClr val="FFFFFF"/>
                </a:solidFill>
                <a:latin typeface="Barlow SemiCondensed Bold"/>
                <a:ea typeface="Barlow SemiCondensed Bold"/>
                <a:cs typeface="Barlow SemiCondensed Bold"/>
                <a:sym typeface="Barlow SemiCondensed Bold"/>
              </a:rPr>
              <a:t> Khoa Thống kê - Tin học</a:t>
            </a:r>
          </a:p>
        </p:txBody>
      </p:sp>
      <p:sp>
        <p:nvSpPr>
          <p:cNvPr name="Freeform 15" id="15"/>
          <p:cNvSpPr/>
          <p:nvPr/>
        </p:nvSpPr>
        <p:spPr>
          <a:xfrm flipH="false" flipV="false" rot="-3578320">
            <a:off x="16262248" y="-1018760"/>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7221679">
            <a:off x="-2116369" y="6523240"/>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3578320">
            <a:off x="238363" y="7706988"/>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8532543" y="298325"/>
            <a:ext cx="1882849" cy="1882849"/>
          </a:xfrm>
          <a:custGeom>
            <a:avLst/>
            <a:gdLst/>
            <a:ahLst/>
            <a:cxnLst/>
            <a:rect r="r" b="b" t="t" l="l"/>
            <a:pathLst>
              <a:path h="1882849" w="1882849">
                <a:moveTo>
                  <a:pt x="0" y="0"/>
                </a:moveTo>
                <a:lnTo>
                  <a:pt x="1882849" y="0"/>
                </a:lnTo>
                <a:lnTo>
                  <a:pt x="1882849" y="1882849"/>
                </a:lnTo>
                <a:lnTo>
                  <a:pt x="0" y="1882849"/>
                </a:lnTo>
                <a:lnTo>
                  <a:pt x="0" y="0"/>
                </a:lnTo>
                <a:close/>
              </a:path>
            </a:pathLst>
          </a:custGeom>
          <a:blipFill>
            <a:blip r:embed="rId12"/>
            <a:stretch>
              <a:fillRect l="0" t="0" r="0" b="0"/>
            </a:stretch>
          </a:blipFill>
        </p:spPr>
      </p:sp>
      <p:sp>
        <p:nvSpPr>
          <p:cNvPr name="TextBox 19" id="19"/>
          <p:cNvSpPr txBox="true"/>
          <p:nvPr/>
        </p:nvSpPr>
        <p:spPr>
          <a:xfrm rot="0">
            <a:off x="9144000" y="7079124"/>
            <a:ext cx="6494087" cy="2482771"/>
          </a:xfrm>
          <a:prstGeom prst="rect">
            <a:avLst/>
          </a:prstGeom>
        </p:spPr>
        <p:txBody>
          <a:bodyPr anchor="t" rtlCol="false" tIns="0" lIns="0" bIns="0" rIns="0">
            <a:spAutoFit/>
          </a:bodyPr>
          <a:lstStyle/>
          <a:p>
            <a:pPr algn="just">
              <a:lnSpc>
                <a:spcPts val="4986"/>
              </a:lnSpc>
            </a:pPr>
            <a:r>
              <a:rPr lang="en-US" sz="3196" spc="89">
                <a:solidFill>
                  <a:srgbClr val="FFFFFF"/>
                </a:solidFill>
                <a:latin typeface="Barlow Condensed"/>
                <a:ea typeface="Barlow Condensed"/>
                <a:cs typeface="Barlow Condensed"/>
                <a:sym typeface="Barlow Condensed"/>
              </a:rPr>
              <a:t>Sinh viên thực hiện: </a:t>
            </a:r>
          </a:p>
          <a:p>
            <a:pPr algn="just" marL="1380103" indent="-460034" lvl="2">
              <a:lnSpc>
                <a:spcPts val="4986"/>
              </a:lnSpc>
              <a:buFont typeface="Arial"/>
              <a:buChar char="⚬"/>
            </a:pPr>
            <a:r>
              <a:rPr lang="en-US" sz="3196" spc="89">
                <a:solidFill>
                  <a:srgbClr val="FFFFFF"/>
                </a:solidFill>
                <a:latin typeface="Barlow Condensed"/>
                <a:ea typeface="Barlow Condensed"/>
                <a:cs typeface="Barlow Condensed"/>
                <a:sym typeface="Barlow Condensed"/>
              </a:rPr>
              <a:t>Nguyễn Thị Thu Hoài (47K21.1) </a:t>
            </a:r>
          </a:p>
          <a:p>
            <a:pPr algn="just" marL="1380103" indent="-460034" lvl="2">
              <a:lnSpc>
                <a:spcPts val="4986"/>
              </a:lnSpc>
              <a:buFont typeface="Arial"/>
              <a:buChar char="⚬"/>
            </a:pPr>
            <a:r>
              <a:rPr lang="en-US" sz="3196" spc="89">
                <a:solidFill>
                  <a:srgbClr val="FFFFFF"/>
                </a:solidFill>
                <a:latin typeface="Barlow Condensed"/>
                <a:ea typeface="Barlow Condensed"/>
                <a:cs typeface="Barlow Condensed"/>
                <a:sym typeface="Barlow Condensed"/>
              </a:rPr>
              <a:t>Sàn Mỹ Linh (47K21.1)</a:t>
            </a:r>
          </a:p>
          <a:p>
            <a:pPr algn="just" marL="1380103" indent="-460034" lvl="2">
              <a:lnSpc>
                <a:spcPts val="4986"/>
              </a:lnSpc>
              <a:buFont typeface="Arial"/>
              <a:buChar char="⚬"/>
            </a:pPr>
            <a:r>
              <a:rPr lang="en-US" sz="3196" spc="89">
                <a:solidFill>
                  <a:srgbClr val="FFFFFF"/>
                </a:solidFill>
                <a:latin typeface="Barlow Condensed"/>
                <a:ea typeface="Barlow Condensed"/>
                <a:cs typeface="Barlow Condensed"/>
                <a:sym typeface="Barlow Condensed"/>
              </a:rPr>
              <a:t>Đỗ Thị Hoài Nhi (47K21.2)</a:t>
            </a:r>
          </a:p>
        </p:txBody>
      </p:sp>
      <p:sp>
        <p:nvSpPr>
          <p:cNvPr name="TextBox 20" id="20"/>
          <p:cNvSpPr txBox="true"/>
          <p:nvPr/>
        </p:nvSpPr>
        <p:spPr>
          <a:xfrm rot="0">
            <a:off x="7245964" y="2209749"/>
            <a:ext cx="4767601" cy="448672"/>
          </a:xfrm>
          <a:prstGeom prst="rect">
            <a:avLst/>
          </a:prstGeom>
        </p:spPr>
        <p:txBody>
          <a:bodyPr anchor="t" rtlCol="false" tIns="0" lIns="0" bIns="0" rIns="0">
            <a:spAutoFit/>
          </a:bodyPr>
          <a:lstStyle/>
          <a:p>
            <a:pPr algn="l" marL="0" indent="0" lvl="1">
              <a:lnSpc>
                <a:spcPts val="3419"/>
              </a:lnSpc>
              <a:spcBef>
                <a:spcPct val="0"/>
              </a:spcBef>
            </a:pPr>
            <a:r>
              <a:rPr lang="en-US" sz="3196" spc="89">
                <a:solidFill>
                  <a:srgbClr val="FFFFFF"/>
                </a:solidFill>
                <a:latin typeface="Barlow Condensed"/>
                <a:ea typeface="Barlow Condensed"/>
                <a:cs typeface="Barlow Condensed"/>
                <a:sym typeface="Barlow Condensed"/>
              </a:rPr>
              <a:t>Báo cáo thực tập nghề nghiệp</a:t>
            </a:r>
          </a:p>
        </p:txBody>
      </p:sp>
      <p:sp>
        <p:nvSpPr>
          <p:cNvPr name="TextBox 21" id="21"/>
          <p:cNvSpPr txBox="true"/>
          <p:nvPr/>
        </p:nvSpPr>
        <p:spPr>
          <a:xfrm rot="0">
            <a:off x="3088053" y="7079124"/>
            <a:ext cx="6008322" cy="3250398"/>
          </a:xfrm>
          <a:prstGeom prst="rect">
            <a:avLst/>
          </a:prstGeom>
        </p:spPr>
        <p:txBody>
          <a:bodyPr anchor="t" rtlCol="false" tIns="0" lIns="0" bIns="0" rIns="0">
            <a:spAutoFit/>
          </a:bodyPr>
          <a:lstStyle/>
          <a:p>
            <a:pPr algn="just">
              <a:lnSpc>
                <a:spcPts val="5241"/>
              </a:lnSpc>
            </a:pPr>
            <a:r>
              <a:rPr lang="en-US" sz="3196" spc="89">
                <a:solidFill>
                  <a:srgbClr val="FFFFFF"/>
                </a:solidFill>
                <a:latin typeface="Barlow Condensed"/>
                <a:ea typeface="Barlow Condensed"/>
                <a:cs typeface="Barlow Condensed"/>
                <a:sym typeface="Barlow Condensed"/>
              </a:rPr>
              <a:t>GVHD: TS. </a:t>
            </a:r>
            <a:r>
              <a:rPr lang="en-US" sz="3196" spc="89">
                <a:solidFill>
                  <a:srgbClr val="FFFFFF"/>
                </a:solidFill>
                <a:latin typeface="Barlow Condensed"/>
                <a:ea typeface="Barlow Condensed"/>
                <a:cs typeface="Barlow Condensed"/>
                <a:sym typeface="Barlow Condensed"/>
              </a:rPr>
              <a:t>Hoàng Thị Thanh Hà</a:t>
            </a:r>
          </a:p>
          <a:p>
            <a:pPr algn="just">
              <a:lnSpc>
                <a:spcPts val="5241"/>
              </a:lnSpc>
            </a:pPr>
            <a:r>
              <a:rPr lang="en-US" sz="3196" spc="89">
                <a:solidFill>
                  <a:srgbClr val="FFFFFF"/>
                </a:solidFill>
                <a:latin typeface="Barlow Condensed"/>
                <a:ea typeface="Barlow Condensed"/>
                <a:cs typeface="Barlow Condensed"/>
                <a:sym typeface="Barlow Condensed"/>
              </a:rPr>
              <a:t>Mentor: Hoàng Nguyên Vũ</a:t>
            </a:r>
          </a:p>
          <a:p>
            <a:pPr algn="just">
              <a:lnSpc>
                <a:spcPts val="5241"/>
              </a:lnSpc>
            </a:pPr>
            <a:r>
              <a:rPr lang="en-US" sz="3196" spc="89">
                <a:solidFill>
                  <a:srgbClr val="FFFFFF"/>
                </a:solidFill>
                <a:latin typeface="Barlow Condensed"/>
                <a:ea typeface="Barlow Condensed"/>
                <a:cs typeface="Barlow Condensed"/>
                <a:sym typeface="Barlow Condensed"/>
              </a:rPr>
              <a:t>Đơn vị thực tập: Công ty cổ phần Inotev</a:t>
            </a:r>
          </a:p>
          <a:p>
            <a:pPr algn="just">
              <a:lnSpc>
                <a:spcPts val="5241"/>
              </a:lnSpc>
            </a:pPr>
          </a:p>
          <a:p>
            <a:pPr algn="just" marL="0" indent="0" lvl="1">
              <a:lnSpc>
                <a:spcPts val="5241"/>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0.0000" end="16071.9800"/>
                </p14:media>
              </p:ext>
            </p:extLst>
          </p:nvPr>
        </p:nvPicPr>
        <p:blipFill>
          <a:blip r:embed="rId2"/>
          <a:srcRect l="0" t="0" r="0" b="0"/>
          <a:stretch>
            <a:fillRect/>
          </a:stretch>
        </p:blipFill>
        <p:spPr>
          <a:xfrm flipH="false" flipV="false" rot="0">
            <a:off x="1828800" y="1787525"/>
            <a:ext cx="14630400" cy="8229600"/>
          </a:xfrm>
          <a:prstGeom prst="rect">
            <a:avLst/>
          </a:prstGeom>
        </p:spPr>
      </p:pic>
      <p:sp>
        <p:nvSpPr>
          <p:cNvPr name="TextBox 3" id="3"/>
          <p:cNvSpPr txBox="true"/>
          <p:nvPr/>
        </p:nvSpPr>
        <p:spPr>
          <a:xfrm rot="0">
            <a:off x="351367" y="527050"/>
            <a:ext cx="6767944" cy="1260474"/>
          </a:xfrm>
          <a:prstGeom prst="rect">
            <a:avLst/>
          </a:prstGeom>
        </p:spPr>
        <p:txBody>
          <a:bodyPr anchor="t" rtlCol="false" tIns="0" lIns="0" bIns="0" rIns="0">
            <a:spAutoFit/>
          </a:bodyPr>
          <a:lstStyle/>
          <a:p>
            <a:pPr algn="ctr" marL="0" indent="0" lvl="1">
              <a:lnSpc>
                <a:spcPts val="9199"/>
              </a:lnSpc>
            </a:pPr>
            <a:r>
              <a:rPr lang="en-US" sz="9999" spc="279">
                <a:solidFill>
                  <a:srgbClr val="FFFFFF"/>
                </a:solidFill>
                <a:latin typeface="Barlow SemiCondensed Bold"/>
                <a:ea typeface="Barlow SemiCondensed Bold"/>
                <a:cs typeface="Barlow SemiCondensed Bold"/>
                <a:sym typeface="Barlow SemiCondensed Bold"/>
              </a:rPr>
              <a:t>3. DEMO</a:t>
            </a:r>
          </a:p>
        </p:txBody>
      </p:sp>
      <p:sp>
        <p:nvSpPr>
          <p:cNvPr name="TextBox 4" id="4"/>
          <p:cNvSpPr txBox="true"/>
          <p:nvPr/>
        </p:nvSpPr>
        <p:spPr>
          <a:xfrm rot="0">
            <a:off x="6197600" y="938742"/>
            <a:ext cx="8609444" cy="644525"/>
          </a:xfrm>
          <a:prstGeom prst="rect">
            <a:avLst/>
          </a:prstGeom>
        </p:spPr>
        <p:txBody>
          <a:bodyPr anchor="t" rtlCol="false" tIns="0" lIns="0" bIns="0" rIns="0">
            <a:spAutoFit/>
          </a:bodyPr>
          <a:lstStyle/>
          <a:p>
            <a:pPr algn="ctr" marL="0" indent="0" lvl="1">
              <a:lnSpc>
                <a:spcPts val="4600"/>
              </a:lnSpc>
            </a:pPr>
            <a:r>
              <a:rPr lang="en-US" sz="5000" spc="140">
                <a:solidFill>
                  <a:srgbClr val="FFFFFF"/>
                </a:solidFill>
                <a:latin typeface="Barlow SemiCondensed Bold"/>
                <a:ea typeface="Barlow SemiCondensed Bold"/>
                <a:cs typeface="Barlow SemiCondensed Bold"/>
                <a:sym typeface="Barlow SemiCondensed Bold"/>
              </a:rPr>
              <a:t>Quản lý phản hồi của Sinh viên</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3754005" y="2659337"/>
            <a:ext cx="5737395" cy="4968325"/>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a:ln cap="sq">
              <a:noFill/>
              <a:prstDash val="solid"/>
              <a:miter/>
            </a:ln>
          </p:spPr>
        </p:sp>
      </p:grpSp>
      <p:grpSp>
        <p:nvGrpSpPr>
          <p:cNvPr name="Group 4" id="4"/>
          <p:cNvGrpSpPr/>
          <p:nvPr/>
        </p:nvGrpSpPr>
        <p:grpSpPr>
          <a:xfrm rot="0">
            <a:off x="-711508" y="0"/>
            <a:ext cx="5737395" cy="4968325"/>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87" t="0" r="-14987" b="0"/>
              </a:stretch>
            </a:blipFill>
            <a:ln cap="sq">
              <a:noFill/>
              <a:prstDash val="solid"/>
              <a:miter/>
            </a:ln>
          </p:spPr>
        </p:sp>
      </p:grpSp>
      <p:grpSp>
        <p:nvGrpSpPr>
          <p:cNvPr name="Group 6" id="6"/>
          <p:cNvGrpSpPr/>
          <p:nvPr/>
        </p:nvGrpSpPr>
        <p:grpSpPr>
          <a:xfrm rot="0">
            <a:off x="-711508" y="5318675"/>
            <a:ext cx="5737395" cy="496832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87" t="0" r="-14987" b="0"/>
              </a:stretch>
            </a:blipFill>
            <a:ln cap="sq">
              <a:noFill/>
              <a:prstDash val="solid"/>
              <a:miter/>
            </a:ln>
          </p:spPr>
        </p:sp>
      </p:grpSp>
      <p:sp>
        <p:nvSpPr>
          <p:cNvPr name="Freeform 8" id="8"/>
          <p:cNvSpPr/>
          <p:nvPr/>
        </p:nvSpPr>
        <p:spPr>
          <a:xfrm flipH="false" flipV="false" rot="-3578320">
            <a:off x="6418642" y="-485952"/>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578320">
            <a:off x="6965089" y="8795768"/>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578320">
            <a:off x="-1452283" y="4061790"/>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3578320">
            <a:off x="6418642" y="2173385"/>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3578320">
            <a:off x="4571649" y="752732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7221679">
            <a:off x="4119534" y="842892"/>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7221679">
            <a:off x="6971851" y="6142892"/>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7221679">
            <a:off x="6425403" y="-479451"/>
            <a:ext cx="2898563" cy="2508574"/>
          </a:xfrm>
          <a:custGeom>
            <a:avLst/>
            <a:gdLst/>
            <a:ahLst/>
            <a:cxnLst/>
            <a:rect r="r" b="b" t="t" l="l"/>
            <a:pathLst>
              <a:path h="2508574" w="2898563">
                <a:moveTo>
                  <a:pt x="0" y="0"/>
                </a:moveTo>
                <a:lnTo>
                  <a:pt x="2898563" y="0"/>
                </a:lnTo>
                <a:lnTo>
                  <a:pt x="2898563" y="2508575"/>
                </a:lnTo>
                <a:lnTo>
                  <a:pt x="0" y="2508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6" id="16"/>
          <p:cNvSpPr txBox="true"/>
          <p:nvPr/>
        </p:nvSpPr>
        <p:spPr>
          <a:xfrm rot="0">
            <a:off x="11582547" y="7902766"/>
            <a:ext cx="4356650" cy="881444"/>
          </a:xfrm>
          <a:prstGeom prst="rect">
            <a:avLst/>
          </a:prstGeom>
        </p:spPr>
        <p:txBody>
          <a:bodyPr anchor="t" rtlCol="false" tIns="0" lIns="0" bIns="0" rIns="0">
            <a:spAutoFit/>
          </a:bodyPr>
          <a:lstStyle/>
          <a:p>
            <a:pPr algn="ctr" marL="0" indent="0" lvl="1">
              <a:lnSpc>
                <a:spcPts val="3419"/>
              </a:lnSpc>
              <a:spcBef>
                <a:spcPct val="0"/>
              </a:spcBef>
            </a:pPr>
            <a:r>
              <a:rPr lang="en-US" sz="3196" spc="89">
                <a:solidFill>
                  <a:srgbClr val="4F6A92"/>
                </a:solidFill>
                <a:latin typeface="Barlow Condensed"/>
                <a:ea typeface="Barlow Condensed"/>
                <a:cs typeface="Barlow Condensed"/>
                <a:sym typeface="Barlow Condensed"/>
              </a:rPr>
              <a:t>We strive to provide top-notch service.</a:t>
            </a:r>
          </a:p>
        </p:txBody>
      </p:sp>
      <p:sp>
        <p:nvSpPr>
          <p:cNvPr name="TextBox 17" id="17"/>
          <p:cNvSpPr txBox="true"/>
          <p:nvPr/>
        </p:nvSpPr>
        <p:spPr>
          <a:xfrm rot="0">
            <a:off x="10235942" y="4466676"/>
            <a:ext cx="6767944" cy="1260474"/>
          </a:xfrm>
          <a:prstGeom prst="rect">
            <a:avLst/>
          </a:prstGeom>
        </p:spPr>
        <p:txBody>
          <a:bodyPr anchor="t" rtlCol="false" tIns="0" lIns="0" bIns="0" rIns="0">
            <a:spAutoFit/>
          </a:bodyPr>
          <a:lstStyle/>
          <a:p>
            <a:pPr algn="ctr" marL="0" indent="0" lvl="1">
              <a:lnSpc>
                <a:spcPts val="9199"/>
              </a:lnSpc>
            </a:pPr>
            <a:r>
              <a:rPr lang="en-US" sz="9999" spc="279">
                <a:solidFill>
                  <a:srgbClr val="FFFFFF"/>
                </a:solidFill>
                <a:latin typeface="Barlow SemiCondensed Bold"/>
                <a:ea typeface="Barlow SemiCondensed Bold"/>
                <a:cs typeface="Barlow SemiCondensed Bold"/>
                <a:sym typeface="Barlow SemiCondensed Bold"/>
              </a:rPr>
              <a:t>4. KẾT QUẢ</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p:cSld>
    <p:bg>
      <p:bgPr>
        <a:solidFill>
          <a:srgbClr val="4F6A92"/>
        </a:solidFill>
      </p:bgPr>
    </p:bg>
    <p:spTree>
      <p:nvGrpSpPr>
        <p:cNvPr id="1" name=""/>
        <p:cNvGrpSpPr/>
        <p:nvPr/>
      </p:nvGrpSpPr>
      <p:grpSpPr>
        <a:xfrm>
          <a:off x="0" y="0"/>
          <a:ext cx="0" cy="0"/>
          <a:chOff x="0" y="0"/>
          <a:chExt cx="0" cy="0"/>
        </a:xfrm>
      </p:grpSpPr>
      <p:sp>
        <p:nvSpPr>
          <p:cNvPr name="AutoShape 2" id="2"/>
          <p:cNvSpPr/>
          <p:nvPr/>
        </p:nvSpPr>
        <p:spPr>
          <a:xfrm>
            <a:off x="1620300" y="2193484"/>
            <a:ext cx="1494277" cy="0"/>
          </a:xfrm>
          <a:prstGeom prst="line">
            <a:avLst/>
          </a:prstGeom>
          <a:ln cap="flat" w="114300">
            <a:solidFill>
              <a:srgbClr val="0B1320"/>
            </a:solidFill>
            <a:prstDash val="solid"/>
            <a:headEnd type="none" len="sm" w="sm"/>
            <a:tailEnd type="none" len="sm" w="sm"/>
          </a:ln>
        </p:spPr>
      </p:sp>
      <p:grpSp>
        <p:nvGrpSpPr>
          <p:cNvPr name="Group 3" id="3"/>
          <p:cNvGrpSpPr/>
          <p:nvPr/>
        </p:nvGrpSpPr>
        <p:grpSpPr>
          <a:xfrm rot="0">
            <a:off x="8156141" y="0"/>
            <a:ext cx="12550028" cy="11214271"/>
            <a:chOff x="0" y="0"/>
            <a:chExt cx="1397994" cy="1249199"/>
          </a:xfrm>
        </p:grpSpPr>
        <p:sp>
          <p:nvSpPr>
            <p:cNvPr name="Freeform 4" id="4"/>
            <p:cNvSpPr/>
            <p:nvPr/>
          </p:nvSpPr>
          <p:spPr>
            <a:xfrm flipH="false" flipV="false" rot="0">
              <a:off x="0" y="0"/>
              <a:ext cx="1397994" cy="1249199"/>
            </a:xfrm>
            <a:custGeom>
              <a:avLst/>
              <a:gdLst/>
              <a:ahLst/>
              <a:cxnLst/>
              <a:rect r="r" b="b" t="t" l="l"/>
              <a:pathLst>
                <a:path h="1249199" w="1397994">
                  <a:moveTo>
                    <a:pt x="1194794" y="0"/>
                  </a:moveTo>
                  <a:lnTo>
                    <a:pt x="0" y="0"/>
                  </a:lnTo>
                  <a:lnTo>
                    <a:pt x="203200" y="1249199"/>
                  </a:lnTo>
                  <a:lnTo>
                    <a:pt x="1397994" y="1249199"/>
                  </a:lnTo>
                  <a:lnTo>
                    <a:pt x="1194794" y="0"/>
                  </a:lnTo>
                  <a:close/>
                </a:path>
              </a:pathLst>
            </a:custGeom>
            <a:solidFill>
              <a:srgbClr val="B2DFE5"/>
            </a:solidFill>
          </p:spPr>
        </p:sp>
        <p:sp>
          <p:nvSpPr>
            <p:cNvPr name="TextBox 5" id="5"/>
            <p:cNvSpPr txBox="true"/>
            <p:nvPr/>
          </p:nvSpPr>
          <p:spPr>
            <a:xfrm>
              <a:off x="101600" y="-66675"/>
              <a:ext cx="1194794" cy="1315874"/>
            </a:xfrm>
            <a:prstGeom prst="rect">
              <a:avLst/>
            </a:prstGeom>
          </p:spPr>
          <p:txBody>
            <a:bodyPr anchor="ctr" rtlCol="false" tIns="50800" lIns="50800" bIns="50800" rIns="50800"/>
            <a:lstStyle/>
            <a:p>
              <a:pPr algn="ctr" marL="511958" indent="-255979" lvl="1">
                <a:lnSpc>
                  <a:spcPts val="3319"/>
                </a:lnSpc>
                <a:buFont typeface="Arial"/>
                <a:buChar char="•"/>
              </a:pPr>
            </a:p>
          </p:txBody>
        </p:sp>
      </p:grpSp>
      <p:sp>
        <p:nvSpPr>
          <p:cNvPr name="TextBox 6" id="6"/>
          <p:cNvSpPr txBox="true"/>
          <p:nvPr/>
        </p:nvSpPr>
        <p:spPr>
          <a:xfrm rot="0">
            <a:off x="530808" y="806269"/>
            <a:ext cx="5425970" cy="1183834"/>
          </a:xfrm>
          <a:prstGeom prst="rect">
            <a:avLst/>
          </a:prstGeom>
        </p:spPr>
        <p:txBody>
          <a:bodyPr anchor="t" rtlCol="false" tIns="0" lIns="0" bIns="0" rIns="0">
            <a:spAutoFit/>
          </a:bodyPr>
          <a:lstStyle/>
          <a:p>
            <a:pPr algn="ctr">
              <a:lnSpc>
                <a:spcPts val="9470"/>
              </a:lnSpc>
            </a:pPr>
            <a:r>
              <a:rPr lang="en-US" sz="7284">
                <a:solidFill>
                  <a:srgbClr val="FFFFFF"/>
                </a:solidFill>
                <a:latin typeface="Barlow SemiCondensed Bold"/>
                <a:ea typeface="Barlow SemiCondensed Bold"/>
                <a:cs typeface="Barlow SemiCondensed Bold"/>
                <a:sym typeface="Barlow SemiCondensed Bold"/>
              </a:rPr>
              <a:t>Bản thân</a:t>
            </a:r>
          </a:p>
        </p:txBody>
      </p:sp>
      <p:sp>
        <p:nvSpPr>
          <p:cNvPr name="TextBox 7" id="7"/>
          <p:cNvSpPr txBox="true"/>
          <p:nvPr/>
        </p:nvSpPr>
        <p:spPr>
          <a:xfrm rot="0">
            <a:off x="10096140" y="806269"/>
            <a:ext cx="3533835" cy="1183834"/>
          </a:xfrm>
          <a:prstGeom prst="rect">
            <a:avLst/>
          </a:prstGeom>
        </p:spPr>
        <p:txBody>
          <a:bodyPr anchor="t" rtlCol="false" tIns="0" lIns="0" bIns="0" rIns="0">
            <a:spAutoFit/>
          </a:bodyPr>
          <a:lstStyle/>
          <a:p>
            <a:pPr algn="ctr">
              <a:lnSpc>
                <a:spcPts val="9470"/>
              </a:lnSpc>
            </a:pPr>
            <a:r>
              <a:rPr lang="en-US" sz="7284">
                <a:solidFill>
                  <a:srgbClr val="000000"/>
                </a:solidFill>
                <a:latin typeface="Barlow SemiCondensed Bold"/>
                <a:ea typeface="Barlow SemiCondensed Bold"/>
                <a:cs typeface="Barlow SemiCondensed Bold"/>
                <a:sym typeface="Barlow SemiCondensed Bold"/>
              </a:rPr>
              <a:t>Dự án</a:t>
            </a:r>
          </a:p>
        </p:txBody>
      </p:sp>
      <p:sp>
        <p:nvSpPr>
          <p:cNvPr name="TextBox 8" id="8"/>
          <p:cNvSpPr txBox="true"/>
          <p:nvPr/>
        </p:nvSpPr>
        <p:spPr>
          <a:xfrm rot="0">
            <a:off x="530808" y="2260159"/>
            <a:ext cx="7045704" cy="7743190"/>
          </a:xfrm>
          <a:prstGeom prst="rect">
            <a:avLst/>
          </a:prstGeom>
        </p:spPr>
        <p:txBody>
          <a:bodyPr anchor="t" rtlCol="false" tIns="0" lIns="0" bIns="0" rIns="0">
            <a:spAutoFit/>
          </a:bodyPr>
          <a:lstStyle/>
          <a:p>
            <a:pPr algn="just" marL="690879" indent="-345439" lvl="1">
              <a:lnSpc>
                <a:spcPts val="5119"/>
              </a:lnSpc>
              <a:buFont typeface="Arial"/>
              <a:buChar char="•"/>
            </a:pPr>
            <a:r>
              <a:rPr lang="en-US" sz="3199">
                <a:solidFill>
                  <a:srgbClr val="FFFFFF"/>
                </a:solidFill>
                <a:latin typeface="Barlow Condensed"/>
                <a:ea typeface="Barlow Condensed"/>
                <a:cs typeface="Barlow Condensed"/>
                <a:sym typeface="Barlow Condensed"/>
              </a:rPr>
              <a:t>Trải nghiệm thực tiễn công việc phân tích nghiệp vụ và những kỹ năng cần thiết của một BA</a:t>
            </a:r>
          </a:p>
          <a:p>
            <a:pPr algn="just" marL="690879" indent="-345439" lvl="1">
              <a:lnSpc>
                <a:spcPts val="5119"/>
              </a:lnSpc>
              <a:buFont typeface="Arial"/>
              <a:buChar char="•"/>
            </a:pPr>
            <a:r>
              <a:rPr lang="en-US" sz="3199">
                <a:solidFill>
                  <a:srgbClr val="FFFFFF"/>
                </a:solidFill>
                <a:latin typeface="Barlow Condensed"/>
                <a:ea typeface="Barlow Condensed"/>
                <a:cs typeface="Barlow Condensed"/>
                <a:sym typeface="Barlow Condensed"/>
              </a:rPr>
              <a:t>Thành thạo làm việc với ứng dụng Figma, trình bày nội dung một cách dễ dàng, trực quan</a:t>
            </a:r>
          </a:p>
          <a:p>
            <a:pPr algn="just" marL="690879" indent="-345439" lvl="1">
              <a:lnSpc>
                <a:spcPts val="5119"/>
              </a:lnSpc>
              <a:buFont typeface="Arial"/>
              <a:buChar char="•"/>
            </a:pPr>
            <a:r>
              <a:rPr lang="en-US" sz="3199">
                <a:solidFill>
                  <a:srgbClr val="FFFFFF"/>
                </a:solidFill>
                <a:latin typeface="Barlow Condensed"/>
                <a:ea typeface="Barlow Condensed"/>
                <a:cs typeface="Barlow Condensed"/>
                <a:sym typeface="Barlow Condensed"/>
              </a:rPr>
              <a:t>Được trang bị các kiến thức về BA, vận dụng những gì được học tại công ty để áp dụng vào bài báo cáo.</a:t>
            </a:r>
          </a:p>
          <a:p>
            <a:pPr algn="just" marL="690879" indent="-345439" lvl="1">
              <a:lnSpc>
                <a:spcPts val="5119"/>
              </a:lnSpc>
              <a:buFont typeface="Arial"/>
              <a:buChar char="•"/>
            </a:pPr>
            <a:r>
              <a:rPr lang="en-US" sz="3199">
                <a:solidFill>
                  <a:srgbClr val="FFFFFF"/>
                </a:solidFill>
                <a:latin typeface="Barlow Condensed"/>
                <a:ea typeface="Barlow Condensed"/>
                <a:cs typeface="Barlow Condensed"/>
                <a:sym typeface="Barlow Condensed"/>
              </a:rPr>
              <a:t>Kỹ năng mềm: Rèn luyện các kỹ năng mềm như giao tiếp, làm việc nhóm, giải quyết vấn đề, kỹ năng chuyên môn...</a:t>
            </a:r>
          </a:p>
        </p:txBody>
      </p:sp>
      <p:sp>
        <p:nvSpPr>
          <p:cNvPr name="AutoShape 9" id="9"/>
          <p:cNvSpPr/>
          <p:nvPr/>
        </p:nvSpPr>
        <p:spPr>
          <a:xfrm>
            <a:off x="10857439" y="2193484"/>
            <a:ext cx="1494277" cy="0"/>
          </a:xfrm>
          <a:prstGeom prst="line">
            <a:avLst/>
          </a:prstGeom>
          <a:ln cap="flat" w="114300">
            <a:solidFill>
              <a:srgbClr val="FFFFFF"/>
            </a:solidFill>
            <a:prstDash val="solid"/>
            <a:headEnd type="none" len="sm" w="sm"/>
            <a:tailEnd type="none" len="sm" w="sm"/>
          </a:ln>
        </p:spPr>
      </p:sp>
      <p:sp>
        <p:nvSpPr>
          <p:cNvPr name="TextBox 10" id="10"/>
          <p:cNvSpPr txBox="true"/>
          <p:nvPr/>
        </p:nvSpPr>
        <p:spPr>
          <a:xfrm rot="0">
            <a:off x="10096140" y="2260159"/>
            <a:ext cx="7427544" cy="7095490"/>
          </a:xfrm>
          <a:prstGeom prst="rect">
            <a:avLst/>
          </a:prstGeom>
        </p:spPr>
        <p:txBody>
          <a:bodyPr anchor="t" rtlCol="false" tIns="0" lIns="0" bIns="0" rIns="0">
            <a:spAutoFit/>
          </a:bodyPr>
          <a:lstStyle/>
          <a:p>
            <a:pPr algn="just" marL="690879" indent="-345439" lvl="1">
              <a:lnSpc>
                <a:spcPts val="5119"/>
              </a:lnSpc>
              <a:buFont typeface="Arial"/>
              <a:buChar char="•"/>
            </a:pPr>
            <a:r>
              <a:rPr lang="en-US" sz="3199">
                <a:solidFill>
                  <a:srgbClr val="161920"/>
                </a:solidFill>
                <a:latin typeface="Barlow Condensed"/>
                <a:ea typeface="Barlow Condensed"/>
                <a:cs typeface="Barlow Condensed"/>
                <a:sym typeface="Barlow Condensed"/>
              </a:rPr>
              <a:t>Dự án đã thành công trong việc phát triển hệ thống quản lý phản hồi, cho phép sinh viên dễ dàng đưa ra ý kiến về học tập và các hoạt động khác. </a:t>
            </a:r>
          </a:p>
          <a:p>
            <a:pPr algn="just" marL="690879" indent="-345439" lvl="1">
              <a:lnSpc>
                <a:spcPts val="5119"/>
              </a:lnSpc>
              <a:buFont typeface="Arial"/>
              <a:buChar char="•"/>
            </a:pPr>
            <a:r>
              <a:rPr lang="en-US" sz="3199">
                <a:solidFill>
                  <a:srgbClr val="161920"/>
                </a:solidFill>
                <a:latin typeface="Barlow Condensed"/>
                <a:ea typeface="Barlow Condensed"/>
                <a:cs typeface="Barlow Condensed"/>
                <a:sym typeface="Barlow Condensed"/>
              </a:rPr>
              <a:t>Hệ thống tối ưu hóa quy trình phân loại, chuyển hướng và xử lý phản hồi, đảm bảo sự minh bạch và hiệu quả trong theo dõi tiến độ. </a:t>
            </a:r>
          </a:p>
          <a:p>
            <a:pPr algn="just" marL="690879" indent="-345439" lvl="1">
              <a:lnSpc>
                <a:spcPts val="5119"/>
              </a:lnSpc>
              <a:buFont typeface="Arial"/>
              <a:buChar char="•"/>
            </a:pPr>
            <a:r>
              <a:rPr lang="en-US" sz="3199">
                <a:solidFill>
                  <a:srgbClr val="161920"/>
                </a:solidFill>
                <a:latin typeface="Barlow Condensed"/>
                <a:ea typeface="Barlow Condensed"/>
                <a:cs typeface="Barlow Condensed"/>
                <a:sym typeface="Barlow Condensed"/>
              </a:rPr>
              <a:t>Các báo cáo thống kê hỗ trợ việc quản lý và ra quyết định, đồng thời cải thiện quy trình xử lý phản hồi, nâng cao trải nghiệm học tập cho sinh viên.</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872076" y="1766926"/>
            <a:ext cx="10386740" cy="2454856"/>
            <a:chOff x="0" y="0"/>
            <a:chExt cx="2735602" cy="646547"/>
          </a:xfrm>
        </p:grpSpPr>
        <p:sp>
          <p:nvSpPr>
            <p:cNvPr name="Freeform 3" id="3"/>
            <p:cNvSpPr/>
            <p:nvPr/>
          </p:nvSpPr>
          <p:spPr>
            <a:xfrm flipH="false" flipV="false" rot="0">
              <a:off x="0" y="0"/>
              <a:ext cx="2735602" cy="646547"/>
            </a:xfrm>
            <a:custGeom>
              <a:avLst/>
              <a:gdLst/>
              <a:ahLst/>
              <a:cxnLst/>
              <a:rect r="r" b="b" t="t" l="l"/>
              <a:pathLst>
                <a:path h="646547" w="2735602">
                  <a:moveTo>
                    <a:pt x="2532402" y="0"/>
                  </a:moveTo>
                  <a:lnTo>
                    <a:pt x="0" y="0"/>
                  </a:lnTo>
                  <a:lnTo>
                    <a:pt x="0" y="646547"/>
                  </a:lnTo>
                  <a:lnTo>
                    <a:pt x="2532402" y="646547"/>
                  </a:lnTo>
                  <a:lnTo>
                    <a:pt x="2735602" y="323273"/>
                  </a:lnTo>
                  <a:lnTo>
                    <a:pt x="2532402" y="0"/>
                  </a:lnTo>
                  <a:close/>
                </a:path>
              </a:pathLst>
            </a:custGeom>
            <a:solidFill>
              <a:srgbClr val="AECCE7"/>
            </a:solidFill>
          </p:spPr>
        </p:sp>
        <p:sp>
          <p:nvSpPr>
            <p:cNvPr name="TextBox 4" id="4"/>
            <p:cNvSpPr txBox="true"/>
            <p:nvPr/>
          </p:nvSpPr>
          <p:spPr>
            <a:xfrm>
              <a:off x="0" y="-38100"/>
              <a:ext cx="2621302" cy="68464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221679">
            <a:off x="8999598" y="423639"/>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221679">
            <a:off x="13581794" y="48078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3578320">
            <a:off x="11282405" y="-854458"/>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578320">
            <a:off x="15868219" y="-854458"/>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3578320">
            <a:off x="8658981" y="9084568"/>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112751" y="4964698"/>
            <a:ext cx="344067" cy="491525"/>
          </a:xfrm>
          <a:custGeom>
            <a:avLst/>
            <a:gdLst/>
            <a:ahLst/>
            <a:cxnLst/>
            <a:rect r="r" b="b" t="t" l="l"/>
            <a:pathLst>
              <a:path h="491525" w="344067">
                <a:moveTo>
                  <a:pt x="0" y="0"/>
                </a:moveTo>
                <a:lnTo>
                  <a:pt x="344067" y="0"/>
                </a:lnTo>
                <a:lnTo>
                  <a:pt x="344067" y="491524"/>
                </a:lnTo>
                <a:lnTo>
                  <a:pt x="0" y="491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551386" y="5913422"/>
            <a:ext cx="378860" cy="519876"/>
          </a:xfrm>
          <a:custGeom>
            <a:avLst/>
            <a:gdLst/>
            <a:ahLst/>
            <a:cxnLst/>
            <a:rect r="r" b="b" t="t" l="l"/>
            <a:pathLst>
              <a:path h="519876" w="378860">
                <a:moveTo>
                  <a:pt x="0" y="0"/>
                </a:moveTo>
                <a:lnTo>
                  <a:pt x="378860" y="0"/>
                </a:lnTo>
                <a:lnTo>
                  <a:pt x="378860" y="519877"/>
                </a:lnTo>
                <a:lnTo>
                  <a:pt x="0" y="5198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439439" y="7355314"/>
            <a:ext cx="347944" cy="431558"/>
          </a:xfrm>
          <a:custGeom>
            <a:avLst/>
            <a:gdLst/>
            <a:ahLst/>
            <a:cxnLst/>
            <a:rect r="r" b="b" t="t" l="l"/>
            <a:pathLst>
              <a:path h="431558" w="347944">
                <a:moveTo>
                  <a:pt x="0" y="0"/>
                </a:moveTo>
                <a:lnTo>
                  <a:pt x="347943" y="0"/>
                </a:lnTo>
                <a:lnTo>
                  <a:pt x="347943" y="431558"/>
                </a:lnTo>
                <a:lnTo>
                  <a:pt x="0" y="4315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2389786" y="8309116"/>
            <a:ext cx="447249" cy="287865"/>
          </a:xfrm>
          <a:custGeom>
            <a:avLst/>
            <a:gdLst/>
            <a:ahLst/>
            <a:cxnLst/>
            <a:rect r="r" b="b" t="t" l="l"/>
            <a:pathLst>
              <a:path h="287865" w="447249">
                <a:moveTo>
                  <a:pt x="0" y="0"/>
                </a:moveTo>
                <a:lnTo>
                  <a:pt x="447249" y="0"/>
                </a:lnTo>
                <a:lnTo>
                  <a:pt x="447249" y="287865"/>
                </a:lnTo>
                <a:lnTo>
                  <a:pt x="0" y="287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14" id="14"/>
          <p:cNvSpPr/>
          <p:nvPr/>
        </p:nvSpPr>
        <p:spPr>
          <a:xfrm>
            <a:off x="1427588" y="4383707"/>
            <a:ext cx="6492240" cy="0"/>
          </a:xfrm>
          <a:prstGeom prst="line">
            <a:avLst/>
          </a:prstGeom>
          <a:ln cap="flat" w="38100">
            <a:solidFill>
              <a:srgbClr val="FFFFFF"/>
            </a:solidFill>
            <a:prstDash val="solid"/>
            <a:headEnd type="none" len="sm" w="sm"/>
            <a:tailEnd type="none" len="sm" w="sm"/>
          </a:ln>
        </p:spPr>
      </p:sp>
      <p:sp>
        <p:nvSpPr>
          <p:cNvPr name="TextBox 15" id="15"/>
          <p:cNvSpPr txBox="true"/>
          <p:nvPr/>
        </p:nvSpPr>
        <p:spPr>
          <a:xfrm rot="0">
            <a:off x="-171629" y="2265321"/>
            <a:ext cx="9218009" cy="1829541"/>
          </a:xfrm>
          <a:prstGeom prst="rect">
            <a:avLst/>
          </a:prstGeom>
        </p:spPr>
        <p:txBody>
          <a:bodyPr anchor="t" rtlCol="false" tIns="0" lIns="0" bIns="0" rIns="0">
            <a:spAutoFit/>
          </a:bodyPr>
          <a:lstStyle/>
          <a:p>
            <a:pPr algn="ctr" marL="0" indent="0" lvl="1">
              <a:lnSpc>
                <a:spcPts val="13326"/>
              </a:lnSpc>
            </a:pPr>
            <a:r>
              <a:rPr lang="en-US" sz="14485" spc="405">
                <a:solidFill>
                  <a:srgbClr val="000000"/>
                </a:solidFill>
                <a:latin typeface="Barlow SemiCondensed Semi-Bold"/>
                <a:ea typeface="Barlow SemiCondensed Semi-Bold"/>
                <a:cs typeface="Barlow SemiCondensed Semi-Bold"/>
                <a:sym typeface="Barlow SemiCondensed Semi-Bold"/>
              </a:rPr>
              <a:t>CẢM ƠN</a:t>
            </a:r>
          </a:p>
        </p:txBody>
      </p:sp>
      <p:sp>
        <p:nvSpPr>
          <p:cNvPr name="TextBox 16" id="16"/>
          <p:cNvSpPr txBox="true"/>
          <p:nvPr/>
        </p:nvSpPr>
        <p:spPr>
          <a:xfrm rot="0">
            <a:off x="2740868" y="4859957"/>
            <a:ext cx="5396508" cy="596265"/>
          </a:xfrm>
          <a:prstGeom prst="rect">
            <a:avLst/>
          </a:prstGeom>
        </p:spPr>
        <p:txBody>
          <a:bodyPr anchor="t" rtlCol="false" tIns="0" lIns="0" bIns="0" rIns="0">
            <a:spAutoFit/>
          </a:bodyPr>
          <a:lstStyle/>
          <a:p>
            <a:pPr algn="l" marL="0" indent="0" lvl="0">
              <a:lnSpc>
                <a:spcPts val="4934"/>
              </a:lnSpc>
              <a:spcBef>
                <a:spcPct val="0"/>
              </a:spcBef>
            </a:pPr>
            <a:r>
              <a:rPr lang="en-US" sz="3525">
                <a:solidFill>
                  <a:srgbClr val="4F6A92"/>
                </a:solidFill>
                <a:latin typeface="Barlow SemiCondensed"/>
                <a:ea typeface="Barlow SemiCondensed"/>
                <a:cs typeface="Barlow SemiCondensed"/>
                <a:sym typeface="Barlow SemiCondensed"/>
              </a:rPr>
              <a:t>123 Anywhere St., Any City</a:t>
            </a:r>
          </a:p>
        </p:txBody>
      </p:sp>
      <p:sp>
        <p:nvSpPr>
          <p:cNvPr name="TextBox 17" id="17"/>
          <p:cNvSpPr txBox="true"/>
          <p:nvPr/>
        </p:nvSpPr>
        <p:spPr>
          <a:xfrm rot="0">
            <a:off x="-171629" y="4865672"/>
            <a:ext cx="8298743" cy="1047750"/>
          </a:xfrm>
          <a:prstGeom prst="rect">
            <a:avLst/>
          </a:prstGeom>
        </p:spPr>
        <p:txBody>
          <a:bodyPr anchor="t" rtlCol="false" tIns="0" lIns="0" bIns="0" rIns="0">
            <a:spAutoFit/>
          </a:bodyPr>
          <a:lstStyle/>
          <a:p>
            <a:pPr algn="just" marL="0" indent="0" lvl="0">
              <a:lnSpc>
                <a:spcPts val="8400"/>
              </a:lnSpc>
              <a:spcBef>
                <a:spcPct val="0"/>
              </a:spcBef>
            </a:pPr>
            <a:r>
              <a:rPr lang="en-US" sz="6000">
                <a:solidFill>
                  <a:srgbClr val="4F6A92"/>
                </a:solidFill>
                <a:latin typeface="Barlow SemiCondensed"/>
                <a:ea typeface="Barlow SemiCondensed"/>
                <a:cs typeface="Barlow SemiCondensed"/>
                <a:sym typeface="Barlow SemiCondensed"/>
              </a:rPr>
              <a:t>Cảm</a:t>
            </a:r>
            <a:r>
              <a:rPr lang="en-US" sz="6000">
                <a:solidFill>
                  <a:srgbClr val="FFFFFF"/>
                </a:solidFill>
                <a:latin typeface="Barlow SemiCondensed"/>
                <a:ea typeface="Barlow SemiCondensed"/>
                <a:cs typeface="Barlow SemiCondensed"/>
                <a:sym typeface="Barlow SemiCondensed"/>
              </a:rPr>
              <a:t>Cảm ơn cô đã lắng nghe</a:t>
            </a:r>
          </a:p>
        </p:txBody>
      </p:sp>
      <p:sp>
        <p:nvSpPr>
          <p:cNvPr name="TextBox 18" id="18"/>
          <p:cNvSpPr txBox="true"/>
          <p:nvPr/>
        </p:nvSpPr>
        <p:spPr>
          <a:xfrm rot="0">
            <a:off x="3113737" y="8121579"/>
            <a:ext cx="5396508" cy="596265"/>
          </a:xfrm>
          <a:prstGeom prst="rect">
            <a:avLst/>
          </a:prstGeom>
        </p:spPr>
        <p:txBody>
          <a:bodyPr anchor="t" rtlCol="false" tIns="0" lIns="0" bIns="0" rIns="0">
            <a:spAutoFit/>
          </a:bodyPr>
          <a:lstStyle/>
          <a:p>
            <a:pPr algn="l" marL="0" indent="0" lvl="0">
              <a:lnSpc>
                <a:spcPts val="4934"/>
              </a:lnSpc>
              <a:spcBef>
                <a:spcPct val="0"/>
              </a:spcBef>
            </a:pPr>
            <a:r>
              <a:rPr lang="en-US" sz="3524">
                <a:solidFill>
                  <a:srgbClr val="4F6A92"/>
                </a:solidFill>
                <a:latin typeface="Barlow SemiCondensed"/>
                <a:ea typeface="Barlow SemiCondensed"/>
                <a:cs typeface="Barlow SemiCondensed"/>
                <a:sym typeface="Barlow SemiCondensed"/>
              </a:rPr>
              <a:t>hello@reallygreatsite.com</a:t>
            </a:r>
          </a:p>
        </p:txBody>
      </p:sp>
      <p:grpSp>
        <p:nvGrpSpPr>
          <p:cNvPr name="Group 19" id="19"/>
          <p:cNvGrpSpPr/>
          <p:nvPr/>
        </p:nvGrpSpPr>
        <p:grpSpPr>
          <a:xfrm rot="0">
            <a:off x="9402717" y="1766926"/>
            <a:ext cx="10347221" cy="8960227"/>
            <a:chOff x="0" y="0"/>
            <a:chExt cx="4282440" cy="3708400"/>
          </a:xfrm>
        </p:grpSpPr>
        <p:sp>
          <p:nvSpPr>
            <p:cNvPr name="Freeform 20" id="2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14"/>
              <a:stretch>
                <a:fillRect l="0" t="-15372" r="0" b="0"/>
              </a:stretch>
            </a:blipFill>
            <a:ln cap="sq">
              <a:noFill/>
              <a:prstDash val="solid"/>
              <a:miter/>
            </a:ln>
          </p:spPr>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7221679">
            <a:off x="16098030" y="3889213"/>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78320">
            <a:off x="13988448" y="4831919"/>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78320">
            <a:off x="15365890" y="1395704"/>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221679">
            <a:off x="15810019" y="6722922"/>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333298" y="2815611"/>
            <a:ext cx="7391317" cy="1530033"/>
            <a:chOff x="0" y="0"/>
            <a:chExt cx="9855089" cy="2040043"/>
          </a:xfrm>
        </p:grpSpPr>
        <p:grpSp>
          <p:nvGrpSpPr>
            <p:cNvPr name="Group 7" id="7"/>
            <p:cNvGrpSpPr/>
            <p:nvPr/>
          </p:nvGrpSpPr>
          <p:grpSpPr>
            <a:xfrm rot="0">
              <a:off x="171258" y="165664"/>
              <a:ext cx="9683832" cy="1708715"/>
              <a:chOff x="0" y="0"/>
              <a:chExt cx="1912856" cy="337524"/>
            </a:xfrm>
          </p:grpSpPr>
          <p:sp>
            <p:nvSpPr>
              <p:cNvPr name="Freeform 8" id="8"/>
              <p:cNvSpPr/>
              <p:nvPr/>
            </p:nvSpPr>
            <p:spPr>
              <a:xfrm flipH="false" flipV="false" rot="0">
                <a:off x="0" y="0"/>
                <a:ext cx="1912856" cy="337524"/>
              </a:xfrm>
              <a:custGeom>
                <a:avLst/>
                <a:gdLst/>
                <a:ahLst/>
                <a:cxnLst/>
                <a:rect r="r" b="b" t="t" l="l"/>
                <a:pathLst>
                  <a:path h="337524" w="1912856">
                    <a:moveTo>
                      <a:pt x="54364" y="0"/>
                    </a:moveTo>
                    <a:lnTo>
                      <a:pt x="1858492" y="0"/>
                    </a:lnTo>
                    <a:cubicBezTo>
                      <a:pt x="1888516" y="0"/>
                      <a:pt x="1912856" y="24340"/>
                      <a:pt x="1912856" y="54364"/>
                    </a:cubicBezTo>
                    <a:lnTo>
                      <a:pt x="1912856" y="283160"/>
                    </a:lnTo>
                    <a:cubicBezTo>
                      <a:pt x="1912856" y="313184"/>
                      <a:pt x="1888516" y="337524"/>
                      <a:pt x="1858492" y="337524"/>
                    </a:cubicBezTo>
                    <a:lnTo>
                      <a:pt x="54364" y="337524"/>
                    </a:lnTo>
                    <a:cubicBezTo>
                      <a:pt x="24340" y="337524"/>
                      <a:pt x="0" y="313184"/>
                      <a:pt x="0" y="283160"/>
                    </a:cubicBezTo>
                    <a:lnTo>
                      <a:pt x="0" y="54364"/>
                    </a:lnTo>
                    <a:cubicBezTo>
                      <a:pt x="0" y="24340"/>
                      <a:pt x="24340" y="0"/>
                      <a:pt x="54364" y="0"/>
                    </a:cubicBezTo>
                    <a:close/>
                  </a:path>
                </a:pathLst>
              </a:custGeom>
              <a:solidFill>
                <a:srgbClr val="AECCE7"/>
              </a:solidFill>
              <a:ln w="38100" cap="rnd">
                <a:solidFill>
                  <a:srgbClr val="264B81"/>
                </a:solidFill>
                <a:prstDash val="solid"/>
                <a:round/>
              </a:ln>
            </p:spPr>
          </p:sp>
          <p:sp>
            <p:nvSpPr>
              <p:cNvPr name="TextBox 9" id="9"/>
              <p:cNvSpPr txBox="true"/>
              <p:nvPr/>
            </p:nvSpPr>
            <p:spPr>
              <a:xfrm>
                <a:off x="0" y="-38100"/>
                <a:ext cx="1912856" cy="37562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2040043" cy="20400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4B81"/>
              </a:solidFill>
              <a:ln w="38100" cap="sq">
                <a:solidFill>
                  <a:srgbClr val="000000"/>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040043" y="673450"/>
              <a:ext cx="6800829" cy="731244"/>
            </a:xfrm>
            <a:prstGeom prst="rect">
              <a:avLst/>
            </a:prstGeom>
          </p:spPr>
          <p:txBody>
            <a:bodyPr anchor="t" rtlCol="false" tIns="0" lIns="0" bIns="0" rIns="0">
              <a:spAutoFit/>
            </a:bodyPr>
            <a:lstStyle/>
            <a:p>
              <a:pPr algn="ctr" marL="0" indent="0" lvl="1">
                <a:lnSpc>
                  <a:spcPts val="4060"/>
                </a:lnSpc>
                <a:spcBef>
                  <a:spcPct val="0"/>
                </a:spcBef>
              </a:pPr>
              <a:r>
                <a:rPr lang="en-US" sz="3795" spc="106">
                  <a:solidFill>
                    <a:srgbClr val="000000"/>
                  </a:solidFill>
                  <a:latin typeface="Barlow SemiCondensed Bold"/>
                  <a:ea typeface="Barlow SemiCondensed Bold"/>
                  <a:cs typeface="Barlow SemiCondensed Bold"/>
                  <a:sym typeface="Barlow SemiCondensed Bold"/>
                </a:rPr>
                <a:t>Giới thiệu về công ty </a:t>
              </a:r>
            </a:p>
          </p:txBody>
        </p:sp>
        <p:sp>
          <p:nvSpPr>
            <p:cNvPr name="TextBox 14" id="14"/>
            <p:cNvSpPr txBox="true"/>
            <p:nvPr/>
          </p:nvSpPr>
          <p:spPr>
            <a:xfrm rot="0">
              <a:off x="537764" y="673450"/>
              <a:ext cx="964516" cy="731244"/>
            </a:xfrm>
            <a:prstGeom prst="rect">
              <a:avLst/>
            </a:prstGeom>
          </p:spPr>
          <p:txBody>
            <a:bodyPr anchor="t" rtlCol="false" tIns="0" lIns="0" bIns="0" rIns="0">
              <a:spAutoFit/>
            </a:bodyPr>
            <a:lstStyle/>
            <a:p>
              <a:pPr algn="ctr" marL="0" indent="0" lvl="1">
                <a:lnSpc>
                  <a:spcPts val="4060"/>
                </a:lnSpc>
                <a:spcBef>
                  <a:spcPct val="0"/>
                </a:spcBef>
              </a:pPr>
              <a:r>
                <a:rPr lang="en-US" sz="3795" spc="106">
                  <a:solidFill>
                    <a:srgbClr val="FFFFFF"/>
                  </a:solidFill>
                  <a:latin typeface="Barlow SemiCondensed Bold"/>
                  <a:ea typeface="Barlow SemiCondensed Bold"/>
                  <a:cs typeface="Barlow SemiCondensed Bold"/>
                  <a:sym typeface="Barlow SemiCondensed Bold"/>
                </a:rPr>
                <a:t>1</a:t>
              </a:r>
            </a:p>
          </p:txBody>
        </p:sp>
      </p:grpSp>
      <p:grpSp>
        <p:nvGrpSpPr>
          <p:cNvPr name="Group 15" id="15"/>
          <p:cNvGrpSpPr/>
          <p:nvPr/>
        </p:nvGrpSpPr>
        <p:grpSpPr>
          <a:xfrm rot="0">
            <a:off x="1333298" y="6519636"/>
            <a:ext cx="7391317" cy="1530033"/>
            <a:chOff x="0" y="0"/>
            <a:chExt cx="9855089" cy="2040043"/>
          </a:xfrm>
        </p:grpSpPr>
        <p:grpSp>
          <p:nvGrpSpPr>
            <p:cNvPr name="Group 16" id="16"/>
            <p:cNvGrpSpPr/>
            <p:nvPr/>
          </p:nvGrpSpPr>
          <p:grpSpPr>
            <a:xfrm rot="0">
              <a:off x="171258" y="165664"/>
              <a:ext cx="9683832" cy="1708715"/>
              <a:chOff x="0" y="0"/>
              <a:chExt cx="1912856" cy="337524"/>
            </a:xfrm>
          </p:grpSpPr>
          <p:sp>
            <p:nvSpPr>
              <p:cNvPr name="Freeform 17" id="17"/>
              <p:cNvSpPr/>
              <p:nvPr/>
            </p:nvSpPr>
            <p:spPr>
              <a:xfrm flipH="false" flipV="false" rot="0">
                <a:off x="0" y="0"/>
                <a:ext cx="1912856" cy="337524"/>
              </a:xfrm>
              <a:custGeom>
                <a:avLst/>
                <a:gdLst/>
                <a:ahLst/>
                <a:cxnLst/>
                <a:rect r="r" b="b" t="t" l="l"/>
                <a:pathLst>
                  <a:path h="337524" w="1912856">
                    <a:moveTo>
                      <a:pt x="54364" y="0"/>
                    </a:moveTo>
                    <a:lnTo>
                      <a:pt x="1858492" y="0"/>
                    </a:lnTo>
                    <a:cubicBezTo>
                      <a:pt x="1888516" y="0"/>
                      <a:pt x="1912856" y="24340"/>
                      <a:pt x="1912856" y="54364"/>
                    </a:cubicBezTo>
                    <a:lnTo>
                      <a:pt x="1912856" y="283160"/>
                    </a:lnTo>
                    <a:cubicBezTo>
                      <a:pt x="1912856" y="313184"/>
                      <a:pt x="1888516" y="337524"/>
                      <a:pt x="1858492" y="337524"/>
                    </a:cubicBezTo>
                    <a:lnTo>
                      <a:pt x="54364" y="337524"/>
                    </a:lnTo>
                    <a:cubicBezTo>
                      <a:pt x="24340" y="337524"/>
                      <a:pt x="0" y="313184"/>
                      <a:pt x="0" y="283160"/>
                    </a:cubicBezTo>
                    <a:lnTo>
                      <a:pt x="0" y="54364"/>
                    </a:lnTo>
                    <a:cubicBezTo>
                      <a:pt x="0" y="24340"/>
                      <a:pt x="24340" y="0"/>
                      <a:pt x="54364" y="0"/>
                    </a:cubicBezTo>
                    <a:close/>
                  </a:path>
                </a:pathLst>
              </a:custGeom>
              <a:solidFill>
                <a:srgbClr val="AECCE7"/>
              </a:solidFill>
              <a:ln w="38100" cap="rnd">
                <a:solidFill>
                  <a:srgbClr val="000000"/>
                </a:solidFill>
                <a:prstDash val="solid"/>
                <a:round/>
              </a:ln>
            </p:spPr>
          </p:sp>
          <p:sp>
            <p:nvSpPr>
              <p:cNvPr name="TextBox 18" id="18"/>
              <p:cNvSpPr txBox="true"/>
              <p:nvPr/>
            </p:nvSpPr>
            <p:spPr>
              <a:xfrm>
                <a:off x="0" y="-38100"/>
                <a:ext cx="1912856" cy="37562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0" y="0"/>
              <a:ext cx="2040043" cy="204004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4B81"/>
              </a:solidFill>
              <a:ln w="3810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040043" y="673450"/>
              <a:ext cx="6800829" cy="731244"/>
            </a:xfrm>
            <a:prstGeom prst="rect">
              <a:avLst/>
            </a:prstGeom>
          </p:spPr>
          <p:txBody>
            <a:bodyPr anchor="t" rtlCol="false" tIns="0" lIns="0" bIns="0" rIns="0">
              <a:spAutoFit/>
            </a:bodyPr>
            <a:lstStyle/>
            <a:p>
              <a:pPr algn="ctr" marL="0" indent="0" lvl="1">
                <a:lnSpc>
                  <a:spcPts val="4060"/>
                </a:lnSpc>
                <a:spcBef>
                  <a:spcPct val="0"/>
                </a:spcBef>
              </a:pPr>
              <a:r>
                <a:rPr lang="en-US" sz="3795" spc="106">
                  <a:solidFill>
                    <a:srgbClr val="000000"/>
                  </a:solidFill>
                  <a:latin typeface="Barlow SemiCondensed Bold"/>
                  <a:ea typeface="Barlow SemiCondensed Bold"/>
                  <a:cs typeface="Barlow SemiCondensed Bold"/>
                  <a:sym typeface="Barlow SemiCondensed Bold"/>
                </a:rPr>
                <a:t>Demo</a:t>
              </a:r>
            </a:p>
          </p:txBody>
        </p:sp>
        <p:sp>
          <p:nvSpPr>
            <p:cNvPr name="TextBox 23" id="23"/>
            <p:cNvSpPr txBox="true"/>
            <p:nvPr/>
          </p:nvSpPr>
          <p:spPr>
            <a:xfrm rot="0">
              <a:off x="537764" y="673450"/>
              <a:ext cx="964516" cy="731244"/>
            </a:xfrm>
            <a:prstGeom prst="rect">
              <a:avLst/>
            </a:prstGeom>
          </p:spPr>
          <p:txBody>
            <a:bodyPr anchor="t" rtlCol="false" tIns="0" lIns="0" bIns="0" rIns="0">
              <a:spAutoFit/>
            </a:bodyPr>
            <a:lstStyle/>
            <a:p>
              <a:pPr algn="ctr" marL="0" indent="0" lvl="1">
                <a:lnSpc>
                  <a:spcPts val="4060"/>
                </a:lnSpc>
                <a:spcBef>
                  <a:spcPct val="0"/>
                </a:spcBef>
              </a:pPr>
              <a:r>
                <a:rPr lang="en-US" sz="3795" spc="106">
                  <a:solidFill>
                    <a:srgbClr val="FFFFFF"/>
                  </a:solidFill>
                  <a:latin typeface="Barlow SemiCondensed Bold"/>
                  <a:ea typeface="Barlow SemiCondensed Bold"/>
                  <a:cs typeface="Barlow SemiCondensed Bold"/>
                  <a:sym typeface="Barlow SemiCondensed Bold"/>
                </a:rPr>
                <a:t>3</a:t>
              </a:r>
            </a:p>
          </p:txBody>
        </p:sp>
      </p:grpSp>
      <p:sp>
        <p:nvSpPr>
          <p:cNvPr name="TextBox 24" id="24"/>
          <p:cNvSpPr txBox="true"/>
          <p:nvPr/>
        </p:nvSpPr>
        <p:spPr>
          <a:xfrm rot="0">
            <a:off x="272861" y="1127934"/>
            <a:ext cx="9362533" cy="1524655"/>
          </a:xfrm>
          <a:prstGeom prst="rect">
            <a:avLst/>
          </a:prstGeom>
        </p:spPr>
        <p:txBody>
          <a:bodyPr anchor="t" rtlCol="false" tIns="0" lIns="0" bIns="0" rIns="0">
            <a:spAutoFit/>
          </a:bodyPr>
          <a:lstStyle/>
          <a:p>
            <a:pPr algn="ctr" marL="0" indent="0" lvl="1">
              <a:lnSpc>
                <a:spcPts val="11106"/>
              </a:lnSpc>
            </a:pPr>
            <a:r>
              <a:rPr lang="en-US" sz="12072" spc="338">
                <a:solidFill>
                  <a:srgbClr val="FFFFFF"/>
                </a:solidFill>
                <a:latin typeface="Barlow SemiCondensed Bold"/>
                <a:ea typeface="Barlow SemiCondensed Bold"/>
                <a:cs typeface="Barlow SemiCondensed Bold"/>
                <a:sym typeface="Barlow SemiCondensed Bold"/>
              </a:rPr>
              <a:t>NỘI DUNG</a:t>
            </a:r>
          </a:p>
        </p:txBody>
      </p:sp>
      <p:sp>
        <p:nvSpPr>
          <p:cNvPr name="Freeform 25" id="25"/>
          <p:cNvSpPr/>
          <p:nvPr/>
        </p:nvSpPr>
        <p:spPr>
          <a:xfrm flipH="false" flipV="false" rot="7221679">
            <a:off x="13241191" y="2326340"/>
            <a:ext cx="2898563" cy="2508574"/>
          </a:xfrm>
          <a:custGeom>
            <a:avLst/>
            <a:gdLst/>
            <a:ahLst/>
            <a:cxnLst/>
            <a:rect r="r" b="b" t="t" l="l"/>
            <a:pathLst>
              <a:path h="2508574" w="2898563">
                <a:moveTo>
                  <a:pt x="0" y="0"/>
                </a:moveTo>
                <a:lnTo>
                  <a:pt x="2898563" y="0"/>
                </a:lnTo>
                <a:lnTo>
                  <a:pt x="2898563" y="2508575"/>
                </a:lnTo>
                <a:lnTo>
                  <a:pt x="0" y="2508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7221679">
            <a:off x="13241191" y="7222634"/>
            <a:ext cx="2898563" cy="2508574"/>
          </a:xfrm>
          <a:custGeom>
            <a:avLst/>
            <a:gdLst/>
            <a:ahLst/>
            <a:cxnLst/>
            <a:rect r="r" b="b" t="t" l="l"/>
            <a:pathLst>
              <a:path h="2508574" w="2898563">
                <a:moveTo>
                  <a:pt x="0" y="0"/>
                </a:moveTo>
                <a:lnTo>
                  <a:pt x="2898563" y="0"/>
                </a:lnTo>
                <a:lnTo>
                  <a:pt x="2898563" y="2508575"/>
                </a:lnTo>
                <a:lnTo>
                  <a:pt x="0" y="2508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7" id="27"/>
          <p:cNvGrpSpPr/>
          <p:nvPr/>
        </p:nvGrpSpPr>
        <p:grpSpPr>
          <a:xfrm rot="0">
            <a:off x="4243104" y="4665753"/>
            <a:ext cx="7368362" cy="1530033"/>
            <a:chOff x="0" y="0"/>
            <a:chExt cx="9824482" cy="2040043"/>
          </a:xfrm>
        </p:grpSpPr>
        <p:grpSp>
          <p:nvGrpSpPr>
            <p:cNvPr name="Group 28" id="28"/>
            <p:cNvGrpSpPr/>
            <p:nvPr/>
          </p:nvGrpSpPr>
          <p:grpSpPr>
            <a:xfrm rot="0">
              <a:off x="593978" y="165664"/>
              <a:ext cx="9230504" cy="1708715"/>
              <a:chOff x="0" y="0"/>
              <a:chExt cx="1823310" cy="337524"/>
            </a:xfrm>
          </p:grpSpPr>
          <p:sp>
            <p:nvSpPr>
              <p:cNvPr name="Freeform 29" id="29"/>
              <p:cNvSpPr/>
              <p:nvPr/>
            </p:nvSpPr>
            <p:spPr>
              <a:xfrm flipH="false" flipV="false" rot="0">
                <a:off x="0" y="0"/>
                <a:ext cx="1823309" cy="337524"/>
              </a:xfrm>
              <a:custGeom>
                <a:avLst/>
                <a:gdLst/>
                <a:ahLst/>
                <a:cxnLst/>
                <a:rect r="r" b="b" t="t" l="l"/>
                <a:pathLst>
                  <a:path h="337524" w="1823309">
                    <a:moveTo>
                      <a:pt x="57034" y="0"/>
                    </a:moveTo>
                    <a:lnTo>
                      <a:pt x="1766276" y="0"/>
                    </a:lnTo>
                    <a:cubicBezTo>
                      <a:pt x="1781402" y="0"/>
                      <a:pt x="1795909" y="6009"/>
                      <a:pt x="1806605" y="16705"/>
                    </a:cubicBezTo>
                    <a:cubicBezTo>
                      <a:pt x="1817301" y="27401"/>
                      <a:pt x="1823309" y="41907"/>
                      <a:pt x="1823309" y="57034"/>
                    </a:cubicBezTo>
                    <a:lnTo>
                      <a:pt x="1823309" y="280490"/>
                    </a:lnTo>
                    <a:cubicBezTo>
                      <a:pt x="1823309" y="311989"/>
                      <a:pt x="1797775" y="337524"/>
                      <a:pt x="1766276" y="337524"/>
                    </a:cubicBezTo>
                    <a:lnTo>
                      <a:pt x="57034" y="337524"/>
                    </a:lnTo>
                    <a:cubicBezTo>
                      <a:pt x="41907" y="337524"/>
                      <a:pt x="27401" y="331515"/>
                      <a:pt x="16705" y="320819"/>
                    </a:cubicBezTo>
                    <a:cubicBezTo>
                      <a:pt x="6009" y="310123"/>
                      <a:pt x="0" y="295616"/>
                      <a:pt x="0" y="280490"/>
                    </a:cubicBezTo>
                    <a:lnTo>
                      <a:pt x="0" y="57034"/>
                    </a:lnTo>
                    <a:cubicBezTo>
                      <a:pt x="0" y="41907"/>
                      <a:pt x="6009" y="27401"/>
                      <a:pt x="16705" y="16705"/>
                    </a:cubicBezTo>
                    <a:cubicBezTo>
                      <a:pt x="27401" y="6009"/>
                      <a:pt x="41907" y="0"/>
                      <a:pt x="57034" y="0"/>
                    </a:cubicBezTo>
                    <a:close/>
                  </a:path>
                </a:pathLst>
              </a:custGeom>
              <a:solidFill>
                <a:srgbClr val="B2DFE5"/>
              </a:solidFill>
              <a:ln w="38100" cap="rnd">
                <a:solidFill>
                  <a:srgbClr val="000000"/>
                </a:solidFill>
                <a:prstDash val="solid"/>
                <a:round/>
              </a:ln>
            </p:spPr>
          </p:sp>
          <p:sp>
            <p:nvSpPr>
              <p:cNvPr name="TextBox 30" id="30"/>
              <p:cNvSpPr txBox="true"/>
              <p:nvPr/>
            </p:nvSpPr>
            <p:spPr>
              <a:xfrm>
                <a:off x="0" y="-38100"/>
                <a:ext cx="1823310" cy="375624"/>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0" y="0"/>
              <a:ext cx="2040043" cy="204004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4B81"/>
              </a:solidFill>
              <a:ln w="38100" cap="sq">
                <a:solidFill>
                  <a:srgbClr val="000000"/>
                </a:solidFill>
                <a:prstDash val="solid"/>
                <a:miter/>
              </a:ln>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588160" y="719262"/>
              <a:ext cx="863722" cy="731244"/>
            </a:xfrm>
            <a:prstGeom prst="rect">
              <a:avLst/>
            </a:prstGeom>
          </p:spPr>
          <p:txBody>
            <a:bodyPr anchor="t" rtlCol="false" tIns="0" lIns="0" bIns="0" rIns="0">
              <a:spAutoFit/>
            </a:bodyPr>
            <a:lstStyle/>
            <a:p>
              <a:pPr algn="ctr" marL="0" indent="0" lvl="1">
                <a:lnSpc>
                  <a:spcPts val="4060"/>
                </a:lnSpc>
                <a:spcBef>
                  <a:spcPct val="0"/>
                </a:spcBef>
              </a:pPr>
              <a:r>
                <a:rPr lang="en-US" sz="3795" spc="106">
                  <a:solidFill>
                    <a:srgbClr val="FFFFFF"/>
                  </a:solidFill>
                  <a:latin typeface="Barlow SemiCondensed Bold"/>
                  <a:ea typeface="Barlow SemiCondensed Bold"/>
                  <a:cs typeface="Barlow SemiCondensed Bold"/>
                  <a:sym typeface="Barlow SemiCondensed Bold"/>
                </a:rPr>
                <a:t>2</a:t>
              </a:r>
            </a:p>
          </p:txBody>
        </p:sp>
        <p:sp>
          <p:nvSpPr>
            <p:cNvPr name="TextBox 35" id="35"/>
            <p:cNvSpPr txBox="true"/>
            <p:nvPr/>
          </p:nvSpPr>
          <p:spPr>
            <a:xfrm rot="0">
              <a:off x="2073223" y="719262"/>
              <a:ext cx="6800829" cy="731244"/>
            </a:xfrm>
            <a:prstGeom prst="rect">
              <a:avLst/>
            </a:prstGeom>
          </p:spPr>
          <p:txBody>
            <a:bodyPr anchor="t" rtlCol="false" tIns="0" lIns="0" bIns="0" rIns="0">
              <a:spAutoFit/>
            </a:bodyPr>
            <a:lstStyle/>
            <a:p>
              <a:pPr algn="ctr" marL="0" indent="0" lvl="1">
                <a:lnSpc>
                  <a:spcPts val="4060"/>
                </a:lnSpc>
                <a:spcBef>
                  <a:spcPct val="0"/>
                </a:spcBef>
              </a:pPr>
              <a:r>
                <a:rPr lang="en-US" sz="3795" spc="106">
                  <a:solidFill>
                    <a:srgbClr val="000000"/>
                  </a:solidFill>
                  <a:latin typeface="Barlow SemiCondensed Bold"/>
                  <a:ea typeface="Barlow SemiCondensed Bold"/>
                  <a:cs typeface="Barlow SemiCondensed Bold"/>
                  <a:sym typeface="Barlow SemiCondensed Bold"/>
                </a:rPr>
                <a:t>Tổng quan về dự án</a:t>
              </a:r>
            </a:p>
          </p:txBody>
        </p:sp>
      </p:grpSp>
      <p:grpSp>
        <p:nvGrpSpPr>
          <p:cNvPr name="Group 36" id="36"/>
          <p:cNvGrpSpPr/>
          <p:nvPr/>
        </p:nvGrpSpPr>
        <p:grpSpPr>
          <a:xfrm rot="0">
            <a:off x="4243104" y="8373518"/>
            <a:ext cx="7368362" cy="1530033"/>
            <a:chOff x="0" y="0"/>
            <a:chExt cx="9824482" cy="2040043"/>
          </a:xfrm>
        </p:grpSpPr>
        <p:grpSp>
          <p:nvGrpSpPr>
            <p:cNvPr name="Group 37" id="37"/>
            <p:cNvGrpSpPr/>
            <p:nvPr/>
          </p:nvGrpSpPr>
          <p:grpSpPr>
            <a:xfrm rot="0">
              <a:off x="593978" y="165664"/>
              <a:ext cx="9230504" cy="1708715"/>
              <a:chOff x="0" y="0"/>
              <a:chExt cx="1823310" cy="337524"/>
            </a:xfrm>
          </p:grpSpPr>
          <p:sp>
            <p:nvSpPr>
              <p:cNvPr name="Freeform 38" id="38"/>
              <p:cNvSpPr/>
              <p:nvPr/>
            </p:nvSpPr>
            <p:spPr>
              <a:xfrm flipH="false" flipV="false" rot="0">
                <a:off x="0" y="0"/>
                <a:ext cx="1823309" cy="337524"/>
              </a:xfrm>
              <a:custGeom>
                <a:avLst/>
                <a:gdLst/>
                <a:ahLst/>
                <a:cxnLst/>
                <a:rect r="r" b="b" t="t" l="l"/>
                <a:pathLst>
                  <a:path h="337524" w="1823309">
                    <a:moveTo>
                      <a:pt x="57034" y="0"/>
                    </a:moveTo>
                    <a:lnTo>
                      <a:pt x="1766276" y="0"/>
                    </a:lnTo>
                    <a:cubicBezTo>
                      <a:pt x="1781402" y="0"/>
                      <a:pt x="1795909" y="6009"/>
                      <a:pt x="1806605" y="16705"/>
                    </a:cubicBezTo>
                    <a:cubicBezTo>
                      <a:pt x="1817301" y="27401"/>
                      <a:pt x="1823309" y="41907"/>
                      <a:pt x="1823309" y="57034"/>
                    </a:cubicBezTo>
                    <a:lnTo>
                      <a:pt x="1823309" y="280490"/>
                    </a:lnTo>
                    <a:cubicBezTo>
                      <a:pt x="1823309" y="311989"/>
                      <a:pt x="1797775" y="337524"/>
                      <a:pt x="1766276" y="337524"/>
                    </a:cubicBezTo>
                    <a:lnTo>
                      <a:pt x="57034" y="337524"/>
                    </a:lnTo>
                    <a:cubicBezTo>
                      <a:pt x="41907" y="337524"/>
                      <a:pt x="27401" y="331515"/>
                      <a:pt x="16705" y="320819"/>
                    </a:cubicBezTo>
                    <a:cubicBezTo>
                      <a:pt x="6009" y="310123"/>
                      <a:pt x="0" y="295616"/>
                      <a:pt x="0" y="280490"/>
                    </a:cubicBezTo>
                    <a:lnTo>
                      <a:pt x="0" y="57034"/>
                    </a:lnTo>
                    <a:cubicBezTo>
                      <a:pt x="0" y="41907"/>
                      <a:pt x="6009" y="27401"/>
                      <a:pt x="16705" y="16705"/>
                    </a:cubicBezTo>
                    <a:cubicBezTo>
                      <a:pt x="27401" y="6009"/>
                      <a:pt x="41907" y="0"/>
                      <a:pt x="57034" y="0"/>
                    </a:cubicBezTo>
                    <a:close/>
                  </a:path>
                </a:pathLst>
              </a:custGeom>
              <a:solidFill>
                <a:srgbClr val="B2DFE5"/>
              </a:solidFill>
              <a:ln w="38100" cap="rnd">
                <a:solidFill>
                  <a:srgbClr val="000000"/>
                </a:solidFill>
                <a:prstDash val="solid"/>
                <a:round/>
              </a:ln>
            </p:spPr>
          </p:sp>
          <p:sp>
            <p:nvSpPr>
              <p:cNvPr name="TextBox 39" id="39"/>
              <p:cNvSpPr txBox="true"/>
              <p:nvPr/>
            </p:nvSpPr>
            <p:spPr>
              <a:xfrm>
                <a:off x="0" y="-38100"/>
                <a:ext cx="1823310" cy="375624"/>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0" y="0"/>
              <a:ext cx="2040043" cy="2040043"/>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4B81"/>
              </a:solidFill>
              <a:ln w="38100" cap="sq">
                <a:solidFill>
                  <a:srgbClr val="000000"/>
                </a:solidFill>
                <a:prstDash val="solid"/>
                <a:miter/>
              </a:ln>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3" id="43"/>
            <p:cNvSpPr txBox="true"/>
            <p:nvPr/>
          </p:nvSpPr>
          <p:spPr>
            <a:xfrm rot="0">
              <a:off x="588160" y="673450"/>
              <a:ext cx="863722" cy="731244"/>
            </a:xfrm>
            <a:prstGeom prst="rect">
              <a:avLst/>
            </a:prstGeom>
          </p:spPr>
          <p:txBody>
            <a:bodyPr anchor="t" rtlCol="false" tIns="0" lIns="0" bIns="0" rIns="0">
              <a:spAutoFit/>
            </a:bodyPr>
            <a:lstStyle/>
            <a:p>
              <a:pPr algn="ctr" marL="0" indent="0" lvl="1">
                <a:lnSpc>
                  <a:spcPts val="4060"/>
                </a:lnSpc>
                <a:spcBef>
                  <a:spcPct val="0"/>
                </a:spcBef>
              </a:pPr>
              <a:r>
                <a:rPr lang="en-US" sz="3795" spc="106">
                  <a:solidFill>
                    <a:srgbClr val="FFFFFF"/>
                  </a:solidFill>
                  <a:latin typeface="Barlow SemiCondensed Bold"/>
                  <a:ea typeface="Barlow SemiCondensed Bold"/>
                  <a:cs typeface="Barlow SemiCondensed Bold"/>
                  <a:sym typeface="Barlow SemiCondensed Bold"/>
                </a:rPr>
                <a:t>4</a:t>
              </a:r>
            </a:p>
          </p:txBody>
        </p:sp>
        <p:sp>
          <p:nvSpPr>
            <p:cNvPr name="TextBox 44" id="44"/>
            <p:cNvSpPr txBox="true"/>
            <p:nvPr/>
          </p:nvSpPr>
          <p:spPr>
            <a:xfrm rot="0">
              <a:off x="2073223" y="719262"/>
              <a:ext cx="6800829" cy="731244"/>
            </a:xfrm>
            <a:prstGeom prst="rect">
              <a:avLst/>
            </a:prstGeom>
          </p:spPr>
          <p:txBody>
            <a:bodyPr anchor="t" rtlCol="false" tIns="0" lIns="0" bIns="0" rIns="0">
              <a:spAutoFit/>
            </a:bodyPr>
            <a:lstStyle/>
            <a:p>
              <a:pPr algn="ctr" marL="0" indent="0" lvl="1">
                <a:lnSpc>
                  <a:spcPts val="4060"/>
                </a:lnSpc>
                <a:spcBef>
                  <a:spcPct val="0"/>
                </a:spcBef>
              </a:pPr>
              <a:r>
                <a:rPr lang="en-US" sz="3795" spc="106">
                  <a:solidFill>
                    <a:srgbClr val="000000"/>
                  </a:solidFill>
                  <a:latin typeface="Barlow SemiCondensed Bold"/>
                  <a:ea typeface="Barlow SemiCondensed Bold"/>
                  <a:cs typeface="Barlow SemiCondensed Bold"/>
                  <a:sym typeface="Barlow SemiCondensed Bold"/>
                </a:rPr>
                <a:t>Kết quả</a:t>
              </a: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TextBox 2" id="2"/>
          <p:cNvSpPr txBox="true"/>
          <p:nvPr/>
        </p:nvSpPr>
        <p:spPr>
          <a:xfrm rot="0">
            <a:off x="2910457" y="1295400"/>
            <a:ext cx="12872275" cy="1301451"/>
          </a:xfrm>
          <a:prstGeom prst="rect">
            <a:avLst/>
          </a:prstGeom>
        </p:spPr>
        <p:txBody>
          <a:bodyPr anchor="t" rtlCol="false" tIns="0" lIns="0" bIns="0" rIns="0">
            <a:spAutoFit/>
          </a:bodyPr>
          <a:lstStyle/>
          <a:p>
            <a:pPr algn="ctr" marL="0" indent="0" lvl="1">
              <a:lnSpc>
                <a:spcPts val="9510"/>
              </a:lnSpc>
            </a:pPr>
            <a:r>
              <a:rPr lang="en-US" sz="10337" spc="289">
                <a:solidFill>
                  <a:srgbClr val="FFFFFF"/>
                </a:solidFill>
                <a:latin typeface="Barlow SemiCondensed Bold"/>
                <a:ea typeface="Barlow SemiCondensed Bold"/>
                <a:cs typeface="Barlow SemiCondensed Bold"/>
                <a:sym typeface="Barlow SemiCondensed Bold"/>
              </a:rPr>
              <a:t>01.GIỚI THIỆU CÔNG TY</a:t>
            </a:r>
          </a:p>
        </p:txBody>
      </p:sp>
      <p:sp>
        <p:nvSpPr>
          <p:cNvPr name="TextBox 3" id="3"/>
          <p:cNvSpPr txBox="true"/>
          <p:nvPr/>
        </p:nvSpPr>
        <p:spPr>
          <a:xfrm rot="0">
            <a:off x="1028700" y="3242818"/>
            <a:ext cx="10595771" cy="6015482"/>
          </a:xfrm>
          <a:prstGeom prst="rect">
            <a:avLst/>
          </a:prstGeom>
        </p:spPr>
        <p:txBody>
          <a:bodyPr anchor="t" rtlCol="false" tIns="0" lIns="0" bIns="0" rIns="0">
            <a:spAutoFit/>
          </a:bodyPr>
          <a:lstStyle/>
          <a:p>
            <a:pPr algn="l" marL="690881" indent="-345440" lvl="1">
              <a:lnSpc>
                <a:spcPts val="3424"/>
              </a:lnSpc>
              <a:buFont typeface="Arial"/>
              <a:buChar char="•"/>
            </a:pPr>
            <a:r>
              <a:rPr lang="en-US" sz="3200" spc="89">
                <a:solidFill>
                  <a:srgbClr val="FFFFFF"/>
                </a:solidFill>
                <a:latin typeface="Barlow Condensed"/>
                <a:ea typeface="Barlow Condensed"/>
                <a:cs typeface="Barlow Condensed"/>
                <a:sym typeface="Barlow Condensed"/>
              </a:rPr>
              <a:t>Công ty InoTeV là một công ty công nghệ Việt Nam với trụ sở tại Pháp và văn phòng tại Đà Nẵng, Việt Nam. Được thành lập với sứ mệnh cung cấp các giải pháp phần mềm sáng tạo và chất lượng cao, InoTeV sử dụng các ngôn ngữ lập trình và công nghệ tiên tiến nhất để phát triển phần mềm theo yêu cầu chức năng của từng khách hàng.</a:t>
            </a:r>
          </a:p>
          <a:p>
            <a:pPr algn="l">
              <a:lnSpc>
                <a:spcPts val="3424"/>
              </a:lnSpc>
            </a:pPr>
          </a:p>
          <a:p>
            <a:pPr algn="l" marL="690881" indent="-345440" lvl="1">
              <a:lnSpc>
                <a:spcPts val="3424"/>
              </a:lnSpc>
              <a:buFont typeface="Arial"/>
              <a:buChar char="•"/>
            </a:pPr>
            <a:r>
              <a:rPr lang="en-US" sz="3200" spc="89">
                <a:solidFill>
                  <a:srgbClr val="FFFFFF"/>
                </a:solidFill>
                <a:latin typeface="Barlow Condensed"/>
                <a:ea typeface="Barlow Condensed"/>
                <a:cs typeface="Barlow Condensed"/>
                <a:sym typeface="Barlow Condensed"/>
              </a:rPr>
              <a:t>Lĩnh vực hoạt động</a:t>
            </a:r>
          </a:p>
          <a:p>
            <a:pPr algn="l" marL="1381761" indent="-460587" lvl="2">
              <a:lnSpc>
                <a:spcPts val="3424"/>
              </a:lnSpc>
              <a:buFont typeface="Arial"/>
              <a:buChar char="⚬"/>
            </a:pPr>
            <a:r>
              <a:rPr lang="en-US" sz="3200" spc="89">
                <a:solidFill>
                  <a:srgbClr val="FFFFFF"/>
                </a:solidFill>
                <a:latin typeface="Barlow Condensed"/>
                <a:ea typeface="Barlow Condensed"/>
                <a:cs typeface="Barlow Condensed"/>
                <a:sym typeface="Barlow Condensed"/>
              </a:rPr>
              <a:t>Phát triển phần mềm tùy chỉnh</a:t>
            </a:r>
          </a:p>
          <a:p>
            <a:pPr algn="l" marL="1381761" indent="-460587" lvl="2">
              <a:lnSpc>
                <a:spcPts val="3424"/>
              </a:lnSpc>
              <a:buFont typeface="Arial"/>
              <a:buChar char="⚬"/>
            </a:pPr>
            <a:r>
              <a:rPr lang="en-US" sz="3200" spc="89">
                <a:solidFill>
                  <a:srgbClr val="FFFFFF"/>
                </a:solidFill>
                <a:latin typeface="Barlow Condensed"/>
                <a:ea typeface="Barlow Condensed"/>
                <a:cs typeface="Barlow Condensed"/>
                <a:sym typeface="Barlow Condensed"/>
              </a:rPr>
              <a:t>Tư vấn chuyển đổi số</a:t>
            </a:r>
          </a:p>
          <a:p>
            <a:pPr algn="l" marL="1381761" indent="-460587" lvl="2">
              <a:lnSpc>
                <a:spcPts val="3424"/>
              </a:lnSpc>
              <a:buFont typeface="Arial"/>
              <a:buChar char="⚬"/>
            </a:pPr>
            <a:r>
              <a:rPr lang="en-US" sz="3200" spc="89">
                <a:solidFill>
                  <a:srgbClr val="FFFFFF"/>
                </a:solidFill>
                <a:latin typeface="Barlow Condensed"/>
                <a:ea typeface="Barlow Condensed"/>
                <a:cs typeface="Barlow Condensed"/>
                <a:sym typeface="Barlow Condensed"/>
              </a:rPr>
              <a:t>Lưu trữ và phân tích dữ liệu</a:t>
            </a:r>
          </a:p>
          <a:p>
            <a:pPr algn="l" marL="1381761" indent="-460587" lvl="2">
              <a:lnSpc>
                <a:spcPts val="3424"/>
              </a:lnSpc>
              <a:buFont typeface="Arial"/>
              <a:buChar char="⚬"/>
            </a:pPr>
            <a:r>
              <a:rPr lang="en-US" sz="3200" spc="89">
                <a:solidFill>
                  <a:srgbClr val="FFFFFF"/>
                </a:solidFill>
                <a:latin typeface="Barlow Condensed"/>
                <a:ea typeface="Barlow Condensed"/>
                <a:cs typeface="Barlow Condensed"/>
                <a:sym typeface="Barlow Condensed"/>
              </a:rPr>
              <a:t>Tư vấn giải pháp công nghệ thông tin cho nhiều lĩnh vực như báo chí, giáo dục, y tế</a:t>
            </a:r>
          </a:p>
          <a:p>
            <a:pPr algn="l" marL="1381761" indent="-460587" lvl="2">
              <a:lnSpc>
                <a:spcPts val="3424"/>
              </a:lnSpc>
              <a:buFont typeface="Arial"/>
              <a:buChar char="⚬"/>
            </a:pPr>
            <a:r>
              <a:rPr lang="en-US" sz="3200" spc="89">
                <a:solidFill>
                  <a:srgbClr val="FFFFFF"/>
                </a:solidFill>
                <a:latin typeface="Barlow Condensed"/>
                <a:ea typeface="Barlow Condensed"/>
                <a:cs typeface="Barlow Condensed"/>
                <a:sym typeface="Barlow Condensed"/>
              </a:rPr>
              <a:t>Dịch vụ CNTT cho doanh nghiệp</a:t>
            </a:r>
          </a:p>
        </p:txBody>
      </p:sp>
      <p:grpSp>
        <p:nvGrpSpPr>
          <p:cNvPr name="Group 4" id="4"/>
          <p:cNvGrpSpPr/>
          <p:nvPr/>
        </p:nvGrpSpPr>
        <p:grpSpPr>
          <a:xfrm rot="0">
            <a:off x="12272592" y="2813095"/>
            <a:ext cx="5246370" cy="6252183"/>
            <a:chOff x="0" y="0"/>
            <a:chExt cx="812800" cy="968627"/>
          </a:xfrm>
        </p:grpSpPr>
        <p:sp>
          <p:nvSpPr>
            <p:cNvPr name="Freeform 5" id="5"/>
            <p:cNvSpPr/>
            <p:nvPr/>
          </p:nvSpPr>
          <p:spPr>
            <a:xfrm flipH="false" flipV="false" rot="0">
              <a:off x="0" y="0"/>
              <a:ext cx="812800" cy="968627"/>
            </a:xfrm>
            <a:custGeom>
              <a:avLst/>
              <a:gdLst/>
              <a:ahLst/>
              <a:cxnLst/>
              <a:rect r="r" b="b" t="t" l="l"/>
              <a:pathLst>
                <a:path h="968627" w="812800">
                  <a:moveTo>
                    <a:pt x="0" y="0"/>
                  </a:moveTo>
                  <a:lnTo>
                    <a:pt x="812800" y="0"/>
                  </a:lnTo>
                  <a:lnTo>
                    <a:pt x="812800" y="968627"/>
                  </a:lnTo>
                  <a:lnTo>
                    <a:pt x="0" y="968627"/>
                  </a:lnTo>
                  <a:close/>
                </a:path>
              </a:pathLst>
            </a:custGeom>
            <a:blipFill>
              <a:blip r:embed="rId2"/>
              <a:stretch>
                <a:fillRect l="-9641" t="0" r="-9641" b="0"/>
              </a:stretch>
            </a:blipFill>
          </p:spPr>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1028700" y="2906163"/>
            <a:ext cx="4702652" cy="6512225"/>
            <a:chOff x="0" y="0"/>
            <a:chExt cx="1238559" cy="1715154"/>
          </a:xfrm>
        </p:grpSpPr>
        <p:sp>
          <p:nvSpPr>
            <p:cNvPr name="Freeform 3" id="3"/>
            <p:cNvSpPr/>
            <p:nvPr/>
          </p:nvSpPr>
          <p:spPr>
            <a:xfrm flipH="false" flipV="false" rot="0">
              <a:off x="0" y="0"/>
              <a:ext cx="1238559" cy="1715154"/>
            </a:xfrm>
            <a:custGeom>
              <a:avLst/>
              <a:gdLst/>
              <a:ahLst/>
              <a:cxnLst/>
              <a:rect r="r" b="b" t="t" l="l"/>
              <a:pathLst>
                <a:path h="1715154" w="1238559">
                  <a:moveTo>
                    <a:pt x="83961" y="0"/>
                  </a:moveTo>
                  <a:lnTo>
                    <a:pt x="1154598" y="0"/>
                  </a:lnTo>
                  <a:cubicBezTo>
                    <a:pt x="1200968" y="0"/>
                    <a:pt x="1238559" y="37590"/>
                    <a:pt x="1238559" y="83961"/>
                  </a:cubicBezTo>
                  <a:lnTo>
                    <a:pt x="1238559" y="1631193"/>
                  </a:lnTo>
                  <a:cubicBezTo>
                    <a:pt x="1238559" y="1677563"/>
                    <a:pt x="1200968" y="1715154"/>
                    <a:pt x="1154598" y="1715154"/>
                  </a:cubicBezTo>
                  <a:lnTo>
                    <a:pt x="83961" y="1715154"/>
                  </a:lnTo>
                  <a:cubicBezTo>
                    <a:pt x="37590" y="1715154"/>
                    <a:pt x="0" y="1677563"/>
                    <a:pt x="0" y="1631193"/>
                  </a:cubicBezTo>
                  <a:lnTo>
                    <a:pt x="0" y="83961"/>
                  </a:lnTo>
                  <a:cubicBezTo>
                    <a:pt x="0" y="37590"/>
                    <a:pt x="37590" y="0"/>
                    <a:pt x="83961" y="0"/>
                  </a:cubicBezTo>
                  <a:close/>
                </a:path>
              </a:pathLst>
            </a:custGeom>
            <a:solidFill>
              <a:srgbClr val="AECCE7"/>
            </a:solidFill>
          </p:spPr>
        </p:sp>
        <p:sp>
          <p:nvSpPr>
            <p:cNvPr name="TextBox 4" id="4"/>
            <p:cNvSpPr txBox="true"/>
            <p:nvPr/>
          </p:nvSpPr>
          <p:spPr>
            <a:xfrm>
              <a:off x="0" y="-38100"/>
              <a:ext cx="1238559" cy="175325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792674" y="2906163"/>
            <a:ext cx="4702652" cy="6512225"/>
            <a:chOff x="0" y="0"/>
            <a:chExt cx="1238559" cy="1715154"/>
          </a:xfrm>
        </p:grpSpPr>
        <p:sp>
          <p:nvSpPr>
            <p:cNvPr name="Freeform 6" id="6"/>
            <p:cNvSpPr/>
            <p:nvPr/>
          </p:nvSpPr>
          <p:spPr>
            <a:xfrm flipH="false" flipV="false" rot="0">
              <a:off x="0" y="0"/>
              <a:ext cx="1238559" cy="1715154"/>
            </a:xfrm>
            <a:custGeom>
              <a:avLst/>
              <a:gdLst/>
              <a:ahLst/>
              <a:cxnLst/>
              <a:rect r="r" b="b" t="t" l="l"/>
              <a:pathLst>
                <a:path h="1715154" w="1238559">
                  <a:moveTo>
                    <a:pt x="83961" y="0"/>
                  </a:moveTo>
                  <a:lnTo>
                    <a:pt x="1154598" y="0"/>
                  </a:lnTo>
                  <a:cubicBezTo>
                    <a:pt x="1200968" y="0"/>
                    <a:pt x="1238559" y="37590"/>
                    <a:pt x="1238559" y="83961"/>
                  </a:cubicBezTo>
                  <a:lnTo>
                    <a:pt x="1238559" y="1631193"/>
                  </a:lnTo>
                  <a:cubicBezTo>
                    <a:pt x="1238559" y="1677563"/>
                    <a:pt x="1200968" y="1715154"/>
                    <a:pt x="1154598" y="1715154"/>
                  </a:cubicBezTo>
                  <a:lnTo>
                    <a:pt x="83961" y="1715154"/>
                  </a:lnTo>
                  <a:cubicBezTo>
                    <a:pt x="37590" y="1715154"/>
                    <a:pt x="0" y="1677563"/>
                    <a:pt x="0" y="1631193"/>
                  </a:cubicBezTo>
                  <a:lnTo>
                    <a:pt x="0" y="83961"/>
                  </a:lnTo>
                  <a:cubicBezTo>
                    <a:pt x="0" y="37590"/>
                    <a:pt x="37590" y="0"/>
                    <a:pt x="83961" y="0"/>
                  </a:cubicBezTo>
                  <a:close/>
                </a:path>
              </a:pathLst>
            </a:custGeom>
            <a:solidFill>
              <a:srgbClr val="AECCE7"/>
            </a:solidFill>
          </p:spPr>
        </p:sp>
        <p:sp>
          <p:nvSpPr>
            <p:cNvPr name="TextBox 7" id="7"/>
            <p:cNvSpPr txBox="true"/>
            <p:nvPr/>
          </p:nvSpPr>
          <p:spPr>
            <a:xfrm>
              <a:off x="0" y="-38100"/>
              <a:ext cx="1238559" cy="175325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556648" y="2906163"/>
            <a:ext cx="4702652" cy="6512225"/>
            <a:chOff x="0" y="0"/>
            <a:chExt cx="1238559" cy="1715154"/>
          </a:xfrm>
        </p:grpSpPr>
        <p:sp>
          <p:nvSpPr>
            <p:cNvPr name="Freeform 9" id="9"/>
            <p:cNvSpPr/>
            <p:nvPr/>
          </p:nvSpPr>
          <p:spPr>
            <a:xfrm flipH="false" flipV="false" rot="0">
              <a:off x="0" y="0"/>
              <a:ext cx="1238559" cy="1715154"/>
            </a:xfrm>
            <a:custGeom>
              <a:avLst/>
              <a:gdLst/>
              <a:ahLst/>
              <a:cxnLst/>
              <a:rect r="r" b="b" t="t" l="l"/>
              <a:pathLst>
                <a:path h="1715154" w="1238559">
                  <a:moveTo>
                    <a:pt x="83961" y="0"/>
                  </a:moveTo>
                  <a:lnTo>
                    <a:pt x="1154598" y="0"/>
                  </a:lnTo>
                  <a:cubicBezTo>
                    <a:pt x="1200968" y="0"/>
                    <a:pt x="1238559" y="37590"/>
                    <a:pt x="1238559" y="83961"/>
                  </a:cubicBezTo>
                  <a:lnTo>
                    <a:pt x="1238559" y="1631193"/>
                  </a:lnTo>
                  <a:cubicBezTo>
                    <a:pt x="1238559" y="1677563"/>
                    <a:pt x="1200968" y="1715154"/>
                    <a:pt x="1154598" y="1715154"/>
                  </a:cubicBezTo>
                  <a:lnTo>
                    <a:pt x="83961" y="1715154"/>
                  </a:lnTo>
                  <a:cubicBezTo>
                    <a:pt x="37590" y="1715154"/>
                    <a:pt x="0" y="1677563"/>
                    <a:pt x="0" y="1631193"/>
                  </a:cubicBezTo>
                  <a:lnTo>
                    <a:pt x="0" y="83961"/>
                  </a:lnTo>
                  <a:cubicBezTo>
                    <a:pt x="0" y="37590"/>
                    <a:pt x="37590" y="0"/>
                    <a:pt x="83961" y="0"/>
                  </a:cubicBezTo>
                  <a:close/>
                </a:path>
              </a:pathLst>
            </a:custGeom>
            <a:solidFill>
              <a:srgbClr val="AECCE7"/>
            </a:solidFill>
          </p:spPr>
        </p:sp>
        <p:sp>
          <p:nvSpPr>
            <p:cNvPr name="TextBox 10" id="10"/>
            <p:cNvSpPr txBox="true"/>
            <p:nvPr/>
          </p:nvSpPr>
          <p:spPr>
            <a:xfrm>
              <a:off x="0" y="-38100"/>
              <a:ext cx="1238559" cy="175325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187776" y="1228725"/>
            <a:ext cx="11147352" cy="1017906"/>
          </a:xfrm>
          <a:prstGeom prst="rect">
            <a:avLst/>
          </a:prstGeom>
        </p:spPr>
        <p:txBody>
          <a:bodyPr anchor="t" rtlCol="false" tIns="0" lIns="0" bIns="0" rIns="0">
            <a:spAutoFit/>
          </a:bodyPr>
          <a:lstStyle/>
          <a:p>
            <a:pPr algn="ctr" marL="0" indent="0" lvl="1">
              <a:lnSpc>
                <a:spcPts val="7360"/>
              </a:lnSpc>
            </a:pPr>
            <a:r>
              <a:rPr lang="en-US" sz="8000" spc="224">
                <a:solidFill>
                  <a:srgbClr val="FFFFFF"/>
                </a:solidFill>
                <a:latin typeface="Barlow SemiCondensed Bold"/>
                <a:ea typeface="Barlow SemiCondensed Bold"/>
                <a:cs typeface="Barlow SemiCondensed Bold"/>
                <a:sym typeface="Barlow SemiCondensed Bold"/>
              </a:rPr>
              <a:t>02. TỔNG QUAN VỀ DỰ ÁN</a:t>
            </a:r>
          </a:p>
        </p:txBody>
      </p:sp>
      <p:grpSp>
        <p:nvGrpSpPr>
          <p:cNvPr name="Group 12" id="12"/>
          <p:cNvGrpSpPr/>
          <p:nvPr/>
        </p:nvGrpSpPr>
        <p:grpSpPr>
          <a:xfrm rot="0">
            <a:off x="1551446" y="3086285"/>
            <a:ext cx="3657160" cy="1308100"/>
            <a:chOff x="0" y="0"/>
            <a:chExt cx="4876214" cy="1744133"/>
          </a:xfrm>
        </p:grpSpPr>
        <p:grpSp>
          <p:nvGrpSpPr>
            <p:cNvPr name="Group 13" id="13"/>
            <p:cNvGrpSpPr/>
            <p:nvPr/>
          </p:nvGrpSpPr>
          <p:grpSpPr>
            <a:xfrm rot="0">
              <a:off x="0" y="0"/>
              <a:ext cx="4876214" cy="1744133"/>
              <a:chOff x="0" y="0"/>
              <a:chExt cx="963203" cy="344520"/>
            </a:xfrm>
          </p:grpSpPr>
          <p:sp>
            <p:nvSpPr>
              <p:cNvPr name="Freeform 14" id="14"/>
              <p:cNvSpPr/>
              <p:nvPr/>
            </p:nvSpPr>
            <p:spPr>
              <a:xfrm flipH="false" flipV="false" rot="0">
                <a:off x="0" y="0"/>
                <a:ext cx="963203" cy="344520"/>
              </a:xfrm>
              <a:custGeom>
                <a:avLst/>
                <a:gdLst/>
                <a:ahLst/>
                <a:cxnLst/>
                <a:rect r="r" b="b" t="t" l="l"/>
                <a:pathLst>
                  <a:path h="344520" w="963203">
                    <a:moveTo>
                      <a:pt x="107963" y="0"/>
                    </a:moveTo>
                    <a:lnTo>
                      <a:pt x="855240" y="0"/>
                    </a:lnTo>
                    <a:cubicBezTo>
                      <a:pt x="914866" y="0"/>
                      <a:pt x="963203" y="48337"/>
                      <a:pt x="963203" y="107963"/>
                    </a:cubicBezTo>
                    <a:lnTo>
                      <a:pt x="963203" y="236557"/>
                    </a:lnTo>
                    <a:cubicBezTo>
                      <a:pt x="963203" y="296183"/>
                      <a:pt x="914866" y="344520"/>
                      <a:pt x="855240" y="344520"/>
                    </a:cubicBezTo>
                    <a:lnTo>
                      <a:pt x="107963" y="344520"/>
                    </a:lnTo>
                    <a:cubicBezTo>
                      <a:pt x="79329" y="344520"/>
                      <a:pt x="51869" y="333146"/>
                      <a:pt x="31622" y="312899"/>
                    </a:cubicBezTo>
                    <a:cubicBezTo>
                      <a:pt x="11375" y="292652"/>
                      <a:pt x="0" y="265191"/>
                      <a:pt x="0" y="236557"/>
                    </a:cubicBezTo>
                    <a:lnTo>
                      <a:pt x="0" y="107963"/>
                    </a:lnTo>
                    <a:cubicBezTo>
                      <a:pt x="0" y="48337"/>
                      <a:pt x="48337" y="0"/>
                      <a:pt x="107963" y="0"/>
                    </a:cubicBezTo>
                    <a:close/>
                  </a:path>
                </a:pathLst>
              </a:custGeom>
              <a:solidFill>
                <a:srgbClr val="4F6A92"/>
              </a:solidFill>
              <a:ln w="38100" cap="rnd">
                <a:solidFill>
                  <a:srgbClr val="000000"/>
                </a:solidFill>
                <a:prstDash val="solid"/>
                <a:round/>
              </a:ln>
            </p:spPr>
          </p:sp>
          <p:sp>
            <p:nvSpPr>
              <p:cNvPr name="TextBox 15" id="15"/>
              <p:cNvSpPr txBox="true"/>
              <p:nvPr/>
            </p:nvSpPr>
            <p:spPr>
              <a:xfrm>
                <a:off x="0" y="-38100"/>
                <a:ext cx="963203" cy="38262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470783" y="504190"/>
              <a:ext cx="3934647" cy="773853"/>
            </a:xfrm>
            <a:prstGeom prst="rect">
              <a:avLst/>
            </a:prstGeom>
          </p:spPr>
          <p:txBody>
            <a:bodyPr anchor="t" rtlCol="false" tIns="0" lIns="0" bIns="0" rIns="0">
              <a:spAutoFit/>
            </a:bodyPr>
            <a:lstStyle/>
            <a:p>
              <a:pPr algn="l" marL="0" indent="0" lvl="1">
                <a:lnSpc>
                  <a:spcPts val="4279"/>
                </a:lnSpc>
                <a:spcBef>
                  <a:spcPct val="0"/>
                </a:spcBef>
              </a:pPr>
              <a:r>
                <a:rPr lang="en-US" sz="3999" spc="111">
                  <a:solidFill>
                    <a:srgbClr val="FFFFFF"/>
                  </a:solidFill>
                  <a:latin typeface="Barlow Condensed Bold"/>
                  <a:ea typeface="Barlow Condensed Bold"/>
                  <a:cs typeface="Barlow Condensed Bold"/>
                  <a:sym typeface="Barlow Condensed Bold"/>
                </a:rPr>
                <a:t>Bối cảnh dự án</a:t>
              </a:r>
            </a:p>
          </p:txBody>
        </p:sp>
      </p:grpSp>
      <p:grpSp>
        <p:nvGrpSpPr>
          <p:cNvPr name="Group 17" id="17"/>
          <p:cNvGrpSpPr/>
          <p:nvPr/>
        </p:nvGrpSpPr>
        <p:grpSpPr>
          <a:xfrm rot="0">
            <a:off x="7315420" y="3086285"/>
            <a:ext cx="3657160" cy="1308100"/>
            <a:chOff x="0" y="0"/>
            <a:chExt cx="4876214" cy="1744133"/>
          </a:xfrm>
        </p:grpSpPr>
        <p:grpSp>
          <p:nvGrpSpPr>
            <p:cNvPr name="Group 18" id="18"/>
            <p:cNvGrpSpPr/>
            <p:nvPr/>
          </p:nvGrpSpPr>
          <p:grpSpPr>
            <a:xfrm rot="0">
              <a:off x="0" y="0"/>
              <a:ext cx="4876214" cy="1744133"/>
              <a:chOff x="0" y="0"/>
              <a:chExt cx="963203" cy="344520"/>
            </a:xfrm>
          </p:grpSpPr>
          <p:sp>
            <p:nvSpPr>
              <p:cNvPr name="Freeform 19" id="19"/>
              <p:cNvSpPr/>
              <p:nvPr/>
            </p:nvSpPr>
            <p:spPr>
              <a:xfrm flipH="false" flipV="false" rot="0">
                <a:off x="0" y="0"/>
                <a:ext cx="963203" cy="344520"/>
              </a:xfrm>
              <a:custGeom>
                <a:avLst/>
                <a:gdLst/>
                <a:ahLst/>
                <a:cxnLst/>
                <a:rect r="r" b="b" t="t" l="l"/>
                <a:pathLst>
                  <a:path h="344520" w="963203">
                    <a:moveTo>
                      <a:pt x="107963" y="0"/>
                    </a:moveTo>
                    <a:lnTo>
                      <a:pt x="855240" y="0"/>
                    </a:lnTo>
                    <a:cubicBezTo>
                      <a:pt x="914866" y="0"/>
                      <a:pt x="963203" y="48337"/>
                      <a:pt x="963203" y="107963"/>
                    </a:cubicBezTo>
                    <a:lnTo>
                      <a:pt x="963203" y="236557"/>
                    </a:lnTo>
                    <a:cubicBezTo>
                      <a:pt x="963203" y="296183"/>
                      <a:pt x="914866" y="344520"/>
                      <a:pt x="855240" y="344520"/>
                    </a:cubicBezTo>
                    <a:lnTo>
                      <a:pt x="107963" y="344520"/>
                    </a:lnTo>
                    <a:cubicBezTo>
                      <a:pt x="79329" y="344520"/>
                      <a:pt x="51869" y="333146"/>
                      <a:pt x="31622" y="312899"/>
                    </a:cubicBezTo>
                    <a:cubicBezTo>
                      <a:pt x="11375" y="292652"/>
                      <a:pt x="0" y="265191"/>
                      <a:pt x="0" y="236557"/>
                    </a:cubicBezTo>
                    <a:lnTo>
                      <a:pt x="0" y="107963"/>
                    </a:lnTo>
                    <a:cubicBezTo>
                      <a:pt x="0" y="48337"/>
                      <a:pt x="48337" y="0"/>
                      <a:pt x="107963" y="0"/>
                    </a:cubicBezTo>
                    <a:close/>
                  </a:path>
                </a:pathLst>
              </a:custGeom>
              <a:solidFill>
                <a:srgbClr val="4F6A92"/>
              </a:solidFill>
              <a:ln w="38100" cap="rnd">
                <a:solidFill>
                  <a:srgbClr val="000000"/>
                </a:solidFill>
                <a:prstDash val="solid"/>
                <a:round/>
              </a:ln>
            </p:spPr>
          </p:sp>
          <p:sp>
            <p:nvSpPr>
              <p:cNvPr name="TextBox 20" id="20"/>
              <p:cNvSpPr txBox="true"/>
              <p:nvPr/>
            </p:nvSpPr>
            <p:spPr>
              <a:xfrm>
                <a:off x="0" y="-38100"/>
                <a:ext cx="963203" cy="38262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534283" y="504190"/>
              <a:ext cx="3934647" cy="773853"/>
            </a:xfrm>
            <a:prstGeom prst="rect">
              <a:avLst/>
            </a:prstGeom>
          </p:spPr>
          <p:txBody>
            <a:bodyPr anchor="t" rtlCol="false" tIns="0" lIns="0" bIns="0" rIns="0">
              <a:spAutoFit/>
            </a:bodyPr>
            <a:lstStyle/>
            <a:p>
              <a:pPr algn="l" marL="0" indent="0" lvl="1">
                <a:lnSpc>
                  <a:spcPts val="4279"/>
                </a:lnSpc>
                <a:spcBef>
                  <a:spcPct val="0"/>
                </a:spcBef>
              </a:pPr>
              <a:r>
                <a:rPr lang="en-US" sz="3999" spc="111">
                  <a:solidFill>
                    <a:srgbClr val="FFFFFF"/>
                  </a:solidFill>
                  <a:latin typeface="Barlow Condensed Bold"/>
                  <a:ea typeface="Barlow Condensed Bold"/>
                  <a:cs typeface="Barlow Condensed Bold"/>
                  <a:sym typeface="Barlow Condensed Bold"/>
                </a:rPr>
                <a:t>Phạm vi dự án</a:t>
              </a:r>
            </a:p>
          </p:txBody>
        </p:sp>
      </p:grpSp>
      <p:grpSp>
        <p:nvGrpSpPr>
          <p:cNvPr name="Group 22" id="22"/>
          <p:cNvGrpSpPr/>
          <p:nvPr/>
        </p:nvGrpSpPr>
        <p:grpSpPr>
          <a:xfrm rot="0">
            <a:off x="13079394" y="3086285"/>
            <a:ext cx="3657160" cy="1308100"/>
            <a:chOff x="0" y="0"/>
            <a:chExt cx="4876214" cy="1744133"/>
          </a:xfrm>
        </p:grpSpPr>
        <p:grpSp>
          <p:nvGrpSpPr>
            <p:cNvPr name="Group 23" id="23"/>
            <p:cNvGrpSpPr/>
            <p:nvPr/>
          </p:nvGrpSpPr>
          <p:grpSpPr>
            <a:xfrm rot="0">
              <a:off x="0" y="0"/>
              <a:ext cx="4876214" cy="1744133"/>
              <a:chOff x="0" y="0"/>
              <a:chExt cx="963203" cy="344520"/>
            </a:xfrm>
          </p:grpSpPr>
          <p:sp>
            <p:nvSpPr>
              <p:cNvPr name="Freeform 24" id="24"/>
              <p:cNvSpPr/>
              <p:nvPr/>
            </p:nvSpPr>
            <p:spPr>
              <a:xfrm flipH="false" flipV="false" rot="0">
                <a:off x="0" y="0"/>
                <a:ext cx="963203" cy="344520"/>
              </a:xfrm>
              <a:custGeom>
                <a:avLst/>
                <a:gdLst/>
                <a:ahLst/>
                <a:cxnLst/>
                <a:rect r="r" b="b" t="t" l="l"/>
                <a:pathLst>
                  <a:path h="344520" w="963203">
                    <a:moveTo>
                      <a:pt x="107963" y="0"/>
                    </a:moveTo>
                    <a:lnTo>
                      <a:pt x="855240" y="0"/>
                    </a:lnTo>
                    <a:cubicBezTo>
                      <a:pt x="914866" y="0"/>
                      <a:pt x="963203" y="48337"/>
                      <a:pt x="963203" y="107963"/>
                    </a:cubicBezTo>
                    <a:lnTo>
                      <a:pt x="963203" y="236557"/>
                    </a:lnTo>
                    <a:cubicBezTo>
                      <a:pt x="963203" y="296183"/>
                      <a:pt x="914866" y="344520"/>
                      <a:pt x="855240" y="344520"/>
                    </a:cubicBezTo>
                    <a:lnTo>
                      <a:pt x="107963" y="344520"/>
                    </a:lnTo>
                    <a:cubicBezTo>
                      <a:pt x="79329" y="344520"/>
                      <a:pt x="51869" y="333146"/>
                      <a:pt x="31622" y="312899"/>
                    </a:cubicBezTo>
                    <a:cubicBezTo>
                      <a:pt x="11375" y="292652"/>
                      <a:pt x="0" y="265191"/>
                      <a:pt x="0" y="236557"/>
                    </a:cubicBezTo>
                    <a:lnTo>
                      <a:pt x="0" y="107963"/>
                    </a:lnTo>
                    <a:cubicBezTo>
                      <a:pt x="0" y="48337"/>
                      <a:pt x="48337" y="0"/>
                      <a:pt x="107963" y="0"/>
                    </a:cubicBezTo>
                    <a:close/>
                  </a:path>
                </a:pathLst>
              </a:custGeom>
              <a:solidFill>
                <a:srgbClr val="4F6A92"/>
              </a:solidFill>
              <a:ln w="38100" cap="rnd">
                <a:solidFill>
                  <a:srgbClr val="000000"/>
                </a:solidFill>
                <a:prstDash val="solid"/>
                <a:round/>
              </a:ln>
            </p:spPr>
          </p:sp>
          <p:sp>
            <p:nvSpPr>
              <p:cNvPr name="TextBox 25" id="25"/>
              <p:cNvSpPr txBox="true"/>
              <p:nvPr/>
            </p:nvSpPr>
            <p:spPr>
              <a:xfrm>
                <a:off x="0" y="-38100"/>
                <a:ext cx="963203" cy="38262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470783" y="504190"/>
              <a:ext cx="3934647" cy="773853"/>
            </a:xfrm>
            <a:prstGeom prst="rect">
              <a:avLst/>
            </a:prstGeom>
          </p:spPr>
          <p:txBody>
            <a:bodyPr anchor="t" rtlCol="false" tIns="0" lIns="0" bIns="0" rIns="0">
              <a:spAutoFit/>
            </a:bodyPr>
            <a:lstStyle/>
            <a:p>
              <a:pPr algn="l" marL="0" indent="0" lvl="1">
                <a:lnSpc>
                  <a:spcPts val="4279"/>
                </a:lnSpc>
                <a:spcBef>
                  <a:spcPct val="0"/>
                </a:spcBef>
              </a:pPr>
              <a:r>
                <a:rPr lang="en-US" sz="3999" spc="111">
                  <a:solidFill>
                    <a:srgbClr val="FFFFFF"/>
                  </a:solidFill>
                  <a:latin typeface="Barlow Condensed Bold"/>
                  <a:ea typeface="Barlow Condensed Bold"/>
                  <a:cs typeface="Barlow Condensed Bold"/>
                  <a:sym typeface="Barlow Condensed Bold"/>
                </a:rPr>
                <a:t>Business case</a:t>
              </a:r>
            </a:p>
          </p:txBody>
        </p:sp>
      </p:grpSp>
      <p:sp>
        <p:nvSpPr>
          <p:cNvPr name="TextBox 27" id="27"/>
          <p:cNvSpPr txBox="true"/>
          <p:nvPr/>
        </p:nvSpPr>
        <p:spPr>
          <a:xfrm rot="0">
            <a:off x="1317935" y="4436965"/>
            <a:ext cx="4124182" cy="4564848"/>
          </a:xfrm>
          <a:prstGeom prst="rect">
            <a:avLst/>
          </a:prstGeom>
        </p:spPr>
        <p:txBody>
          <a:bodyPr anchor="t" rtlCol="false" tIns="0" lIns="0" bIns="0" rIns="0">
            <a:spAutoFit/>
          </a:bodyPr>
          <a:lstStyle/>
          <a:p>
            <a:pPr algn="just" marL="0" indent="0" lvl="1">
              <a:lnSpc>
                <a:spcPts val="5241"/>
              </a:lnSpc>
            </a:pPr>
            <a:r>
              <a:rPr lang="en-US" sz="3196" spc="89">
                <a:solidFill>
                  <a:srgbClr val="FFFFFF"/>
                </a:solidFill>
                <a:latin typeface="Barlow Condensed"/>
                <a:ea typeface="Barlow Condensed"/>
                <a:cs typeface="Barlow Condensed"/>
                <a:sym typeface="Barlow Condensed"/>
              </a:rPr>
              <a:t>Khoa Thống kê - Tin học muốn xây dựng hệ thống quản lý phản hồi sinh viên để tối ưu hóa, minh bạch và hiệu quả trong xử lý và theo dõi phản hồi từ sinh viên.</a:t>
            </a:r>
          </a:p>
        </p:txBody>
      </p:sp>
      <p:sp>
        <p:nvSpPr>
          <p:cNvPr name="TextBox 28" id="28"/>
          <p:cNvSpPr txBox="true"/>
          <p:nvPr/>
        </p:nvSpPr>
        <p:spPr>
          <a:xfrm rot="0">
            <a:off x="7081909" y="4436965"/>
            <a:ext cx="4172140" cy="3250398"/>
          </a:xfrm>
          <a:prstGeom prst="rect">
            <a:avLst/>
          </a:prstGeom>
        </p:spPr>
        <p:txBody>
          <a:bodyPr anchor="t" rtlCol="false" tIns="0" lIns="0" bIns="0" rIns="0">
            <a:spAutoFit/>
          </a:bodyPr>
          <a:lstStyle/>
          <a:p>
            <a:pPr algn="just">
              <a:lnSpc>
                <a:spcPts val="5241"/>
              </a:lnSpc>
            </a:pPr>
            <a:r>
              <a:rPr lang="en-US" sz="3196" spc="89">
                <a:solidFill>
                  <a:srgbClr val="FFFFFF"/>
                </a:solidFill>
                <a:latin typeface="Barlow Condensed"/>
                <a:ea typeface="Barlow Condensed"/>
                <a:cs typeface="Barlow Condensed"/>
                <a:sym typeface="Barlow Condensed"/>
              </a:rPr>
              <a:t>Sinh viên có thể gửi phản hồi về mọi vấn đề liên quan đến học tập và các hoạt động khác tới khoa</a:t>
            </a:r>
          </a:p>
          <a:p>
            <a:pPr algn="just" marL="0" indent="0" lvl="1">
              <a:lnSpc>
                <a:spcPts val="5241"/>
              </a:lnSpc>
            </a:pPr>
          </a:p>
        </p:txBody>
      </p:sp>
      <p:sp>
        <p:nvSpPr>
          <p:cNvPr name="TextBox 29" id="29"/>
          <p:cNvSpPr txBox="true"/>
          <p:nvPr/>
        </p:nvSpPr>
        <p:spPr>
          <a:xfrm rot="0">
            <a:off x="13079394" y="4465639"/>
            <a:ext cx="3657160" cy="3907623"/>
          </a:xfrm>
          <a:prstGeom prst="rect">
            <a:avLst/>
          </a:prstGeom>
        </p:spPr>
        <p:txBody>
          <a:bodyPr anchor="t" rtlCol="false" tIns="0" lIns="0" bIns="0" rIns="0">
            <a:spAutoFit/>
          </a:bodyPr>
          <a:lstStyle/>
          <a:p>
            <a:pPr algn="l">
              <a:lnSpc>
                <a:spcPts val="5241"/>
              </a:lnSpc>
            </a:pPr>
            <a:r>
              <a:rPr lang="en-US" sz="3196" spc="89">
                <a:solidFill>
                  <a:srgbClr val="FFFFFF"/>
                </a:solidFill>
                <a:latin typeface="Barlow Condensed"/>
                <a:ea typeface="Barlow Condensed"/>
                <a:cs typeface="Barlow Condensed"/>
                <a:sym typeface="Barlow Condensed"/>
              </a:rPr>
              <a:t>Tổng quan</a:t>
            </a:r>
          </a:p>
          <a:p>
            <a:pPr algn="l">
              <a:lnSpc>
                <a:spcPts val="5241"/>
              </a:lnSpc>
            </a:pPr>
            <a:r>
              <a:rPr lang="en-US" sz="3196" spc="89">
                <a:solidFill>
                  <a:srgbClr val="FFFFFF"/>
                </a:solidFill>
                <a:latin typeface="Barlow Condensed"/>
                <a:ea typeface="Barlow Condensed"/>
                <a:cs typeface="Barlow Condensed"/>
                <a:sym typeface="Barlow Condensed"/>
              </a:rPr>
              <a:t>Quản lý phản hồi</a:t>
            </a:r>
          </a:p>
          <a:p>
            <a:pPr algn="l">
              <a:lnSpc>
                <a:spcPts val="5241"/>
              </a:lnSpc>
            </a:pPr>
            <a:r>
              <a:rPr lang="en-US" sz="3196" spc="89">
                <a:solidFill>
                  <a:srgbClr val="FFFFFF"/>
                </a:solidFill>
                <a:latin typeface="Barlow Condensed"/>
                <a:ea typeface="Barlow Condensed"/>
                <a:cs typeface="Barlow Condensed"/>
                <a:sym typeface="Barlow Condensed"/>
              </a:rPr>
              <a:t>Quản lý câu hỏi</a:t>
            </a:r>
          </a:p>
          <a:p>
            <a:pPr algn="l">
              <a:lnSpc>
                <a:spcPts val="5241"/>
              </a:lnSpc>
            </a:pPr>
            <a:r>
              <a:rPr lang="en-US" sz="3196" spc="89">
                <a:solidFill>
                  <a:srgbClr val="FFFFFF"/>
                </a:solidFill>
                <a:latin typeface="Barlow Condensed"/>
                <a:ea typeface="Barlow Condensed"/>
                <a:cs typeface="Barlow Condensed"/>
                <a:sym typeface="Barlow Condensed"/>
              </a:rPr>
              <a:t>Quản lý danh sách</a:t>
            </a:r>
          </a:p>
          <a:p>
            <a:pPr algn="l">
              <a:lnSpc>
                <a:spcPts val="5241"/>
              </a:lnSpc>
            </a:pPr>
            <a:r>
              <a:rPr lang="en-US" sz="3196" spc="89">
                <a:solidFill>
                  <a:srgbClr val="FFFFFF"/>
                </a:solidFill>
                <a:latin typeface="Barlow Condensed"/>
                <a:ea typeface="Barlow Condensed"/>
                <a:cs typeface="Barlow Condensed"/>
                <a:sym typeface="Barlow Condensed"/>
              </a:rPr>
              <a:t>Quản lý lịch hẹn</a:t>
            </a:r>
          </a:p>
          <a:p>
            <a:pPr algn="l" marL="0" indent="0" lvl="1">
              <a:lnSpc>
                <a:spcPts val="5241"/>
              </a:lnSpc>
            </a:pPr>
            <a:r>
              <a:rPr lang="en-US" sz="3196" spc="89">
                <a:solidFill>
                  <a:srgbClr val="FFFFFF"/>
                </a:solidFill>
                <a:latin typeface="Barlow Condensed"/>
                <a:ea typeface="Barlow Condensed"/>
                <a:cs typeface="Barlow Condensed"/>
                <a:sym typeface="Barlow Condensed"/>
              </a:rPr>
              <a:t>Thống kê phản hồi</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11849816" y="-503377"/>
            <a:ext cx="4438309" cy="384337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355" t="0" r="-15355" b="0"/>
              </a:stretch>
            </a:blipFill>
            <a:ln cap="sq">
              <a:noFill/>
              <a:prstDash val="solid"/>
              <a:miter/>
            </a:ln>
          </p:spPr>
        </p:sp>
      </p:grpSp>
      <p:grpSp>
        <p:nvGrpSpPr>
          <p:cNvPr name="Group 4" id="4"/>
          <p:cNvGrpSpPr/>
          <p:nvPr/>
        </p:nvGrpSpPr>
        <p:grpSpPr>
          <a:xfrm rot="0">
            <a:off x="15286624" y="1580657"/>
            <a:ext cx="4438309" cy="384337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87" t="0" r="-14987" b="0"/>
              </a:stretch>
            </a:blipFill>
            <a:ln cap="sq">
              <a:noFill/>
              <a:prstDash val="solid"/>
              <a:miter/>
            </a:ln>
          </p:spPr>
        </p:sp>
      </p:grpSp>
      <p:sp>
        <p:nvSpPr>
          <p:cNvPr name="Freeform 6" id="6"/>
          <p:cNvSpPr/>
          <p:nvPr/>
        </p:nvSpPr>
        <p:spPr>
          <a:xfrm flipH="false" flipV="false" rot="7221679">
            <a:off x="12844168" y="3496395"/>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578320">
            <a:off x="15807017" y="-1061105"/>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578320">
            <a:off x="15453476" y="4771805"/>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583084" y="1780682"/>
            <a:ext cx="8367318" cy="1017906"/>
          </a:xfrm>
          <a:prstGeom prst="rect">
            <a:avLst/>
          </a:prstGeom>
        </p:spPr>
        <p:txBody>
          <a:bodyPr anchor="t" rtlCol="false" tIns="0" lIns="0" bIns="0" rIns="0">
            <a:spAutoFit/>
          </a:bodyPr>
          <a:lstStyle/>
          <a:p>
            <a:pPr algn="ctr" marL="0" indent="0" lvl="1">
              <a:lnSpc>
                <a:spcPts val="7360"/>
              </a:lnSpc>
            </a:pPr>
            <a:r>
              <a:rPr lang="en-US" sz="8000" spc="224">
                <a:solidFill>
                  <a:srgbClr val="FFFFFF"/>
                </a:solidFill>
                <a:latin typeface="Barlow SemiCondensed Bold"/>
                <a:ea typeface="Barlow SemiCondensed Bold"/>
                <a:cs typeface="Barlow SemiCondensed Bold"/>
                <a:sym typeface="Barlow SemiCondensed Bold"/>
              </a:rPr>
              <a:t>LÍ DO CHỌN ĐỀ TÀI</a:t>
            </a:r>
          </a:p>
        </p:txBody>
      </p:sp>
      <p:sp>
        <p:nvSpPr>
          <p:cNvPr name="TextBox 10" id="10"/>
          <p:cNvSpPr txBox="true"/>
          <p:nvPr/>
        </p:nvSpPr>
        <p:spPr>
          <a:xfrm rot="0">
            <a:off x="1346056" y="5062106"/>
            <a:ext cx="8367318" cy="1017906"/>
          </a:xfrm>
          <a:prstGeom prst="rect">
            <a:avLst/>
          </a:prstGeom>
        </p:spPr>
        <p:txBody>
          <a:bodyPr anchor="t" rtlCol="false" tIns="0" lIns="0" bIns="0" rIns="0">
            <a:spAutoFit/>
          </a:bodyPr>
          <a:lstStyle/>
          <a:p>
            <a:pPr algn="ctr" marL="0" indent="0" lvl="1">
              <a:lnSpc>
                <a:spcPts val="7360"/>
              </a:lnSpc>
            </a:pPr>
            <a:r>
              <a:rPr lang="en-US" sz="8000" spc="224">
                <a:solidFill>
                  <a:srgbClr val="FFFFFF"/>
                </a:solidFill>
                <a:latin typeface="Barlow SemiCondensed Bold"/>
                <a:ea typeface="Barlow SemiCondensed Bold"/>
                <a:cs typeface="Barlow SemiCondensed Bold"/>
                <a:sym typeface="Barlow SemiCondensed Bold"/>
              </a:rPr>
              <a:t>MỤC TIÊU</a:t>
            </a:r>
          </a:p>
        </p:txBody>
      </p:sp>
      <p:sp>
        <p:nvSpPr>
          <p:cNvPr name="TextBox 11" id="11"/>
          <p:cNvSpPr txBox="true"/>
          <p:nvPr/>
        </p:nvSpPr>
        <p:spPr>
          <a:xfrm rot="0">
            <a:off x="1346056" y="3198638"/>
            <a:ext cx="8841373" cy="1300607"/>
          </a:xfrm>
          <a:prstGeom prst="rect">
            <a:avLst/>
          </a:prstGeom>
        </p:spPr>
        <p:txBody>
          <a:bodyPr anchor="t" rtlCol="false" tIns="0" lIns="0" bIns="0" rIns="0">
            <a:spAutoFit/>
          </a:bodyPr>
          <a:lstStyle/>
          <a:p>
            <a:pPr algn="l" marL="0" indent="0" lvl="1">
              <a:lnSpc>
                <a:spcPts val="3424"/>
              </a:lnSpc>
              <a:spcBef>
                <a:spcPct val="0"/>
              </a:spcBef>
            </a:pPr>
            <a:r>
              <a:rPr lang="en-US" sz="3200" spc="89">
                <a:solidFill>
                  <a:srgbClr val="FFFFFF"/>
                </a:solidFill>
                <a:latin typeface="Barlow Condensed"/>
                <a:ea typeface="Barlow Condensed"/>
                <a:cs typeface="Barlow Condensed"/>
                <a:sym typeface="Barlow Condensed"/>
              </a:rPr>
              <a:t>Hệ thống cho phép sinh viên gửi phản hồi và các cán bộ liên quan đưa ra giải đáp những phản hồi trong học tập và các hoạt động khác.</a:t>
            </a:r>
          </a:p>
        </p:txBody>
      </p:sp>
      <p:sp>
        <p:nvSpPr>
          <p:cNvPr name="TextBox 12" id="12"/>
          <p:cNvSpPr txBox="true"/>
          <p:nvPr/>
        </p:nvSpPr>
        <p:spPr>
          <a:xfrm rot="0">
            <a:off x="841737" y="6384812"/>
            <a:ext cx="14598995" cy="2223770"/>
          </a:xfrm>
          <a:prstGeom prst="rect">
            <a:avLst/>
          </a:prstGeom>
        </p:spPr>
        <p:txBody>
          <a:bodyPr anchor="t" rtlCol="false" tIns="0" lIns="0" bIns="0" rIns="0">
            <a:spAutoFit/>
          </a:bodyPr>
          <a:lstStyle/>
          <a:p>
            <a:pPr algn="l" marL="690881" indent="-345440" lvl="1">
              <a:lnSpc>
                <a:spcPts val="4480"/>
              </a:lnSpc>
              <a:buFont typeface="Arial"/>
              <a:buChar char="•"/>
            </a:pPr>
            <a:r>
              <a:rPr lang="en-US" sz="3200" spc="89">
                <a:solidFill>
                  <a:srgbClr val="FFFFFF"/>
                </a:solidFill>
                <a:latin typeface="Barlow Condensed"/>
                <a:ea typeface="Barlow Condensed"/>
                <a:cs typeface="Barlow Condensed"/>
                <a:sym typeface="Barlow Condensed"/>
              </a:rPr>
              <a:t> Sinh viên gửi phản hồi</a:t>
            </a:r>
            <a:r>
              <a:rPr lang="en-US" sz="3200" spc="89">
                <a:solidFill>
                  <a:srgbClr val="FFFFFF"/>
                </a:solidFill>
                <a:latin typeface="Barlow Condensed"/>
                <a:ea typeface="Barlow Condensed"/>
                <a:cs typeface="Barlow Condensed"/>
                <a:sym typeface="Barlow Condensed"/>
              </a:rPr>
              <a:t>​​ về mọi vấn đề liên quan đến việc học tập và các hoạt động ở trường</a:t>
            </a:r>
          </a:p>
          <a:p>
            <a:pPr algn="l" marL="690881" indent="-345440" lvl="1">
              <a:lnSpc>
                <a:spcPts val="4480"/>
              </a:lnSpc>
              <a:buFont typeface="Arial"/>
              <a:buChar char="•"/>
            </a:pPr>
            <a:r>
              <a:rPr lang="en-US" sz="3200" spc="89">
                <a:solidFill>
                  <a:srgbClr val="FFFFFF"/>
                </a:solidFill>
                <a:latin typeface="Barlow Condensed"/>
                <a:ea typeface="Barlow Condensed"/>
                <a:cs typeface="Barlow Condensed"/>
                <a:sym typeface="Barlow Condensed"/>
              </a:rPr>
              <a:t> Hệ thống phân loại, chuyển hướng và thiết lập mức độ khẩn cấp phù hợp</a:t>
            </a:r>
          </a:p>
          <a:p>
            <a:pPr algn="l" marL="690881" indent="-345440" lvl="1">
              <a:lnSpc>
                <a:spcPts val="4480"/>
              </a:lnSpc>
              <a:buFont typeface="Arial"/>
              <a:buChar char="•"/>
            </a:pPr>
            <a:r>
              <a:rPr lang="en-US" sz="3200" spc="89">
                <a:solidFill>
                  <a:srgbClr val="FFFFFF"/>
                </a:solidFill>
                <a:latin typeface="Barlow Condensed"/>
                <a:ea typeface="Barlow Condensed"/>
                <a:cs typeface="Barlow Condensed"/>
                <a:sym typeface="Barlow Condensed"/>
              </a:rPr>
              <a:t> Các cá nhân xử lý tin nhắn và cập nhật trạng thái sau khi hoàn thành nhiệm vụ</a:t>
            </a:r>
          </a:p>
          <a:p>
            <a:pPr algn="l" marL="690881" indent="-345440" lvl="1">
              <a:lnSpc>
                <a:spcPts val="4480"/>
              </a:lnSpc>
              <a:buFont typeface="Arial"/>
              <a:buChar char="•"/>
            </a:pPr>
            <a:r>
              <a:rPr lang="en-US" sz="3200" spc="89">
                <a:solidFill>
                  <a:srgbClr val="FFFFFF"/>
                </a:solidFill>
                <a:latin typeface="Barlow Condensed"/>
                <a:ea typeface="Barlow Condensed"/>
                <a:cs typeface="Barlow Condensed"/>
                <a:sym typeface="Barlow Condensed"/>
              </a:rPr>
              <a:t> Cung cấp báo cáo thống kê về xử lý phản hồi của sinh viên</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7221679">
            <a:off x="-127424" y="2042488"/>
            <a:ext cx="7262896" cy="6285707"/>
          </a:xfrm>
          <a:custGeom>
            <a:avLst/>
            <a:gdLst/>
            <a:ahLst/>
            <a:cxnLst/>
            <a:rect r="r" b="b" t="t" l="l"/>
            <a:pathLst>
              <a:path h="6285707" w="7262896">
                <a:moveTo>
                  <a:pt x="0" y="0"/>
                </a:moveTo>
                <a:lnTo>
                  <a:pt x="7262897" y="0"/>
                </a:lnTo>
                <a:lnTo>
                  <a:pt x="7262897" y="6285707"/>
                </a:lnTo>
                <a:lnTo>
                  <a:pt x="0" y="6285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21679">
            <a:off x="5805810" y="5224978"/>
            <a:ext cx="7262896" cy="6285707"/>
          </a:xfrm>
          <a:custGeom>
            <a:avLst/>
            <a:gdLst/>
            <a:ahLst/>
            <a:cxnLst/>
            <a:rect r="r" b="b" t="t" l="l"/>
            <a:pathLst>
              <a:path h="6285707" w="7262896">
                <a:moveTo>
                  <a:pt x="0" y="0"/>
                </a:moveTo>
                <a:lnTo>
                  <a:pt x="7262897" y="0"/>
                </a:lnTo>
                <a:lnTo>
                  <a:pt x="7262897" y="6285707"/>
                </a:lnTo>
                <a:lnTo>
                  <a:pt x="0" y="62857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221679">
            <a:off x="5805810" y="-3142853"/>
            <a:ext cx="7262896" cy="6285707"/>
          </a:xfrm>
          <a:custGeom>
            <a:avLst/>
            <a:gdLst/>
            <a:ahLst/>
            <a:cxnLst/>
            <a:rect r="r" b="b" t="t" l="l"/>
            <a:pathLst>
              <a:path h="6285707" w="7262896">
                <a:moveTo>
                  <a:pt x="0" y="0"/>
                </a:moveTo>
                <a:lnTo>
                  <a:pt x="7262897" y="0"/>
                </a:lnTo>
                <a:lnTo>
                  <a:pt x="7262897" y="6285706"/>
                </a:lnTo>
                <a:lnTo>
                  <a:pt x="0" y="6285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221679">
            <a:off x="12062738" y="1792118"/>
            <a:ext cx="7262896" cy="6285707"/>
          </a:xfrm>
          <a:custGeom>
            <a:avLst/>
            <a:gdLst/>
            <a:ahLst/>
            <a:cxnLst/>
            <a:rect r="r" b="b" t="t" l="l"/>
            <a:pathLst>
              <a:path h="6285707" w="7262896">
                <a:moveTo>
                  <a:pt x="0" y="0"/>
                </a:moveTo>
                <a:lnTo>
                  <a:pt x="7262896" y="0"/>
                </a:lnTo>
                <a:lnTo>
                  <a:pt x="7262896" y="6285706"/>
                </a:lnTo>
                <a:lnTo>
                  <a:pt x="0" y="6285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221679">
            <a:off x="-677795" y="8402657"/>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7221679">
            <a:off x="16059714" y="-57067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578320">
            <a:off x="1619059" y="711683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3578320">
            <a:off x="13684513" y="681543"/>
            <a:ext cx="2904567" cy="2513771"/>
          </a:xfrm>
          <a:custGeom>
            <a:avLst/>
            <a:gdLst/>
            <a:ahLst/>
            <a:cxnLst/>
            <a:rect r="r" b="b" t="t" l="l"/>
            <a:pathLst>
              <a:path h="2513771" w="2904567">
                <a:moveTo>
                  <a:pt x="0" y="0"/>
                </a:moveTo>
                <a:lnTo>
                  <a:pt x="2904566" y="0"/>
                </a:lnTo>
                <a:lnTo>
                  <a:pt x="2904566"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3578320">
            <a:off x="16626663" y="844517"/>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3578320">
            <a:off x="-684556" y="5784649"/>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6852831" y="6693160"/>
            <a:ext cx="5168856" cy="887249"/>
          </a:xfrm>
          <a:prstGeom prst="rect">
            <a:avLst/>
          </a:prstGeom>
        </p:spPr>
        <p:txBody>
          <a:bodyPr anchor="t" rtlCol="false" tIns="0" lIns="0" bIns="0" rIns="0">
            <a:spAutoFit/>
          </a:bodyPr>
          <a:lstStyle/>
          <a:p>
            <a:pPr algn="ctr" marL="0" indent="0" lvl="1">
              <a:lnSpc>
                <a:spcPts val="6536"/>
              </a:lnSpc>
            </a:pPr>
            <a:r>
              <a:rPr lang="en-US" sz="7104" spc="198">
                <a:solidFill>
                  <a:srgbClr val="FFFFFF"/>
                </a:solidFill>
                <a:latin typeface="Barlow Condensed Bold"/>
                <a:ea typeface="Barlow Condensed Bold"/>
                <a:cs typeface="Barlow Condensed Bold"/>
                <a:sym typeface="Barlow Condensed Bold"/>
              </a:rPr>
              <a:t>SINH VIÊN</a:t>
            </a:r>
          </a:p>
        </p:txBody>
      </p:sp>
      <p:sp>
        <p:nvSpPr>
          <p:cNvPr name="TextBox 13" id="13"/>
          <p:cNvSpPr txBox="true"/>
          <p:nvPr/>
        </p:nvSpPr>
        <p:spPr>
          <a:xfrm rot="0">
            <a:off x="6626454" y="1499886"/>
            <a:ext cx="5395232" cy="890651"/>
          </a:xfrm>
          <a:prstGeom prst="rect">
            <a:avLst/>
          </a:prstGeom>
        </p:spPr>
        <p:txBody>
          <a:bodyPr anchor="t" rtlCol="false" tIns="0" lIns="0" bIns="0" rIns="0">
            <a:spAutoFit/>
          </a:bodyPr>
          <a:lstStyle/>
          <a:p>
            <a:pPr algn="ctr" marL="0" indent="0" lvl="1">
              <a:lnSpc>
                <a:spcPts val="6532"/>
              </a:lnSpc>
            </a:pPr>
            <a:r>
              <a:rPr lang="en-US" sz="7100" spc="198">
                <a:solidFill>
                  <a:srgbClr val="FFFFFF"/>
                </a:solidFill>
                <a:latin typeface="Barlow Condensed Bold"/>
                <a:ea typeface="Barlow Condensed Bold"/>
                <a:cs typeface="Barlow Condensed Bold"/>
                <a:sym typeface="Barlow Condensed Bold"/>
              </a:rPr>
              <a:t>ADMIN</a:t>
            </a:r>
          </a:p>
        </p:txBody>
      </p:sp>
      <p:sp>
        <p:nvSpPr>
          <p:cNvPr name="TextBox 14" id="14"/>
          <p:cNvSpPr txBox="true"/>
          <p:nvPr/>
        </p:nvSpPr>
        <p:spPr>
          <a:xfrm rot="0">
            <a:off x="933720" y="4180307"/>
            <a:ext cx="5140609" cy="887249"/>
          </a:xfrm>
          <a:prstGeom prst="rect">
            <a:avLst/>
          </a:prstGeom>
        </p:spPr>
        <p:txBody>
          <a:bodyPr anchor="t" rtlCol="false" tIns="0" lIns="0" bIns="0" rIns="0">
            <a:spAutoFit/>
          </a:bodyPr>
          <a:lstStyle/>
          <a:p>
            <a:pPr algn="ctr" marL="0" indent="0" lvl="1">
              <a:lnSpc>
                <a:spcPts val="6536"/>
              </a:lnSpc>
            </a:pPr>
            <a:r>
              <a:rPr lang="en-US" sz="7104" spc="198">
                <a:solidFill>
                  <a:srgbClr val="4F6A92"/>
                </a:solidFill>
                <a:latin typeface="Barlow Condensed Bold"/>
                <a:ea typeface="Barlow Condensed Bold"/>
                <a:cs typeface="Barlow Condensed Bold"/>
                <a:sym typeface="Barlow Condensed Bold"/>
              </a:rPr>
              <a:t>GIÁO VỤ KHOA</a:t>
            </a:r>
          </a:p>
        </p:txBody>
      </p:sp>
      <p:sp>
        <p:nvSpPr>
          <p:cNvPr name="TextBox 15" id="15"/>
          <p:cNvSpPr txBox="true"/>
          <p:nvPr/>
        </p:nvSpPr>
        <p:spPr>
          <a:xfrm rot="0">
            <a:off x="12736259" y="4017333"/>
            <a:ext cx="5915854" cy="1712360"/>
          </a:xfrm>
          <a:prstGeom prst="rect">
            <a:avLst/>
          </a:prstGeom>
        </p:spPr>
        <p:txBody>
          <a:bodyPr anchor="t" rtlCol="false" tIns="0" lIns="0" bIns="0" rIns="0">
            <a:spAutoFit/>
          </a:bodyPr>
          <a:lstStyle/>
          <a:p>
            <a:pPr algn="ctr" marL="0" indent="0" lvl="1">
              <a:lnSpc>
                <a:spcPts val="6536"/>
              </a:lnSpc>
            </a:pPr>
            <a:r>
              <a:rPr lang="en-US" sz="7104" spc="198">
                <a:solidFill>
                  <a:srgbClr val="4F6A92"/>
                </a:solidFill>
                <a:latin typeface="Barlow Condensed Bold"/>
                <a:ea typeface="Barlow Condensed Bold"/>
                <a:cs typeface="Barlow Condensed Bold"/>
                <a:sym typeface="Barlow Condensed Bold"/>
              </a:rPr>
              <a:t>GIÁO VIÊN CHỦ NHIỆM</a:t>
            </a:r>
          </a:p>
        </p:txBody>
      </p:sp>
      <p:sp>
        <p:nvSpPr>
          <p:cNvPr name="TextBox 16" id="16"/>
          <p:cNvSpPr txBox="true"/>
          <p:nvPr/>
        </p:nvSpPr>
        <p:spPr>
          <a:xfrm rot="0">
            <a:off x="7143942" y="3491657"/>
            <a:ext cx="4725921" cy="1722284"/>
          </a:xfrm>
          <a:prstGeom prst="rect">
            <a:avLst/>
          </a:prstGeom>
        </p:spPr>
        <p:txBody>
          <a:bodyPr anchor="t" rtlCol="false" tIns="0" lIns="0" bIns="0" rIns="0">
            <a:spAutoFit/>
          </a:bodyPr>
          <a:lstStyle/>
          <a:p>
            <a:pPr algn="ctr" marL="0" indent="0" lvl="1">
              <a:lnSpc>
                <a:spcPts val="6677"/>
              </a:lnSpc>
              <a:spcBef>
                <a:spcPct val="0"/>
              </a:spcBef>
            </a:pPr>
            <a:r>
              <a:rPr lang="en-US" sz="6240" spc="174">
                <a:solidFill>
                  <a:srgbClr val="000000"/>
                </a:solidFill>
                <a:latin typeface="Barlow Condensed Bold"/>
                <a:ea typeface="Barlow Condensed Bold"/>
                <a:cs typeface="Barlow Condensed Bold"/>
                <a:sym typeface="Barlow Condensed Bold"/>
              </a:rPr>
              <a:t>ĐỐI TƯỢNG SỬ DỤNG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7221679">
            <a:off x="15227037" y="8797660"/>
            <a:ext cx="2884378" cy="2496298"/>
          </a:xfrm>
          <a:custGeom>
            <a:avLst/>
            <a:gdLst/>
            <a:ahLst/>
            <a:cxnLst/>
            <a:rect r="r" b="b" t="t" l="l"/>
            <a:pathLst>
              <a:path h="2496298" w="2884378">
                <a:moveTo>
                  <a:pt x="0" y="0"/>
                </a:moveTo>
                <a:lnTo>
                  <a:pt x="2884378" y="0"/>
                </a:lnTo>
                <a:lnTo>
                  <a:pt x="2884378" y="2496298"/>
                </a:lnTo>
                <a:lnTo>
                  <a:pt x="0" y="2496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21679">
            <a:off x="17486917" y="7500246"/>
            <a:ext cx="2884378" cy="2496298"/>
          </a:xfrm>
          <a:custGeom>
            <a:avLst/>
            <a:gdLst/>
            <a:ahLst/>
            <a:cxnLst/>
            <a:rect r="r" b="b" t="t" l="l"/>
            <a:pathLst>
              <a:path h="2496298" w="2884378">
                <a:moveTo>
                  <a:pt x="0" y="0"/>
                </a:moveTo>
                <a:lnTo>
                  <a:pt x="2884378" y="0"/>
                </a:lnTo>
                <a:lnTo>
                  <a:pt x="2884378" y="2496297"/>
                </a:lnTo>
                <a:lnTo>
                  <a:pt x="0" y="24962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78320">
            <a:off x="15227791" y="6223850"/>
            <a:ext cx="2890352" cy="2501469"/>
          </a:xfrm>
          <a:custGeom>
            <a:avLst/>
            <a:gdLst/>
            <a:ahLst/>
            <a:cxnLst/>
            <a:rect r="r" b="b" t="t" l="l"/>
            <a:pathLst>
              <a:path h="2501469" w="2890352">
                <a:moveTo>
                  <a:pt x="0" y="0"/>
                </a:moveTo>
                <a:lnTo>
                  <a:pt x="2890352" y="0"/>
                </a:lnTo>
                <a:lnTo>
                  <a:pt x="2890352" y="2501469"/>
                </a:lnTo>
                <a:lnTo>
                  <a:pt x="0" y="2501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78320">
            <a:off x="13770426" y="7157103"/>
            <a:ext cx="2890352" cy="2501469"/>
          </a:xfrm>
          <a:custGeom>
            <a:avLst/>
            <a:gdLst/>
            <a:ahLst/>
            <a:cxnLst/>
            <a:rect r="r" b="b" t="t" l="l"/>
            <a:pathLst>
              <a:path h="2501469" w="2890352">
                <a:moveTo>
                  <a:pt x="0" y="0"/>
                </a:moveTo>
                <a:lnTo>
                  <a:pt x="2890352" y="0"/>
                </a:lnTo>
                <a:lnTo>
                  <a:pt x="2890352" y="2501468"/>
                </a:lnTo>
                <a:lnTo>
                  <a:pt x="0" y="25014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7221679">
            <a:off x="15645965" y="305160"/>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7221679">
            <a:off x="14943629" y="3624072"/>
            <a:ext cx="4163283" cy="3603132"/>
          </a:xfrm>
          <a:custGeom>
            <a:avLst/>
            <a:gdLst/>
            <a:ahLst/>
            <a:cxnLst/>
            <a:rect r="r" b="b" t="t" l="l"/>
            <a:pathLst>
              <a:path h="3603132" w="4163283">
                <a:moveTo>
                  <a:pt x="0" y="0"/>
                </a:moveTo>
                <a:lnTo>
                  <a:pt x="4163284" y="0"/>
                </a:lnTo>
                <a:lnTo>
                  <a:pt x="4163284" y="3603132"/>
                </a:lnTo>
                <a:lnTo>
                  <a:pt x="0" y="36031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578320">
            <a:off x="17898049" y="-1002569"/>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3578320">
            <a:off x="17912464" y="163264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3578320">
            <a:off x="9338091" y="1188431"/>
            <a:ext cx="2904567" cy="2513771"/>
          </a:xfrm>
          <a:custGeom>
            <a:avLst/>
            <a:gdLst/>
            <a:ahLst/>
            <a:cxnLst/>
            <a:rect r="r" b="b" t="t" l="l"/>
            <a:pathLst>
              <a:path h="2513771" w="2904567">
                <a:moveTo>
                  <a:pt x="0" y="0"/>
                </a:moveTo>
                <a:lnTo>
                  <a:pt x="2904566" y="0"/>
                </a:lnTo>
                <a:lnTo>
                  <a:pt x="2904566" y="2513771"/>
                </a:lnTo>
                <a:lnTo>
                  <a:pt x="0" y="2513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28700" y="1559447"/>
            <a:ext cx="12095696" cy="8486362"/>
          </a:xfrm>
          <a:custGeom>
            <a:avLst/>
            <a:gdLst/>
            <a:ahLst/>
            <a:cxnLst/>
            <a:rect r="r" b="b" t="t" l="l"/>
            <a:pathLst>
              <a:path h="8486362" w="12095696">
                <a:moveTo>
                  <a:pt x="0" y="0"/>
                </a:moveTo>
                <a:lnTo>
                  <a:pt x="12095696" y="0"/>
                </a:lnTo>
                <a:lnTo>
                  <a:pt x="12095696" y="8486362"/>
                </a:lnTo>
                <a:lnTo>
                  <a:pt x="0" y="8486362"/>
                </a:lnTo>
                <a:lnTo>
                  <a:pt x="0" y="0"/>
                </a:lnTo>
                <a:close/>
              </a:path>
            </a:pathLst>
          </a:custGeom>
          <a:blipFill>
            <a:blip r:embed="rId12"/>
            <a:stretch>
              <a:fillRect l="0" t="0" r="0" b="0"/>
            </a:stretch>
          </a:blipFill>
        </p:spPr>
      </p:sp>
      <p:sp>
        <p:nvSpPr>
          <p:cNvPr name="TextBox 12" id="12"/>
          <p:cNvSpPr txBox="true"/>
          <p:nvPr/>
        </p:nvSpPr>
        <p:spPr>
          <a:xfrm rot="0">
            <a:off x="1028700" y="257175"/>
            <a:ext cx="6767944" cy="1260474"/>
          </a:xfrm>
          <a:prstGeom prst="rect">
            <a:avLst/>
          </a:prstGeom>
        </p:spPr>
        <p:txBody>
          <a:bodyPr anchor="t" rtlCol="false" tIns="0" lIns="0" bIns="0" rIns="0">
            <a:spAutoFit/>
          </a:bodyPr>
          <a:lstStyle/>
          <a:p>
            <a:pPr algn="ctr" marL="0" indent="0" lvl="1">
              <a:lnSpc>
                <a:spcPts val="9199"/>
              </a:lnSpc>
            </a:pPr>
            <a:r>
              <a:rPr lang="en-US" sz="9999" spc="279">
                <a:solidFill>
                  <a:srgbClr val="FFFFFF"/>
                </a:solidFill>
                <a:latin typeface="Barlow SemiCondensed Bold"/>
                <a:ea typeface="Barlow SemiCondensed Bold"/>
                <a:cs typeface="Barlow SemiCondensed Bold"/>
                <a:sym typeface="Barlow SemiCondensed Bold"/>
              </a:rPr>
              <a:t>USE CASE</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192482" y="1787525"/>
            <a:ext cx="14630400" cy="8229600"/>
          </a:xfrm>
          <a:prstGeom prst="rect">
            <a:avLst/>
          </a:prstGeom>
        </p:spPr>
      </p:pic>
      <p:sp>
        <p:nvSpPr>
          <p:cNvPr name="TextBox 3" id="3"/>
          <p:cNvSpPr txBox="true"/>
          <p:nvPr/>
        </p:nvSpPr>
        <p:spPr>
          <a:xfrm rot="0">
            <a:off x="351367" y="527050"/>
            <a:ext cx="6767944" cy="1260474"/>
          </a:xfrm>
          <a:prstGeom prst="rect">
            <a:avLst/>
          </a:prstGeom>
        </p:spPr>
        <p:txBody>
          <a:bodyPr anchor="t" rtlCol="false" tIns="0" lIns="0" bIns="0" rIns="0">
            <a:spAutoFit/>
          </a:bodyPr>
          <a:lstStyle/>
          <a:p>
            <a:pPr algn="ctr" marL="0" indent="0" lvl="1">
              <a:lnSpc>
                <a:spcPts val="9199"/>
              </a:lnSpc>
            </a:pPr>
            <a:r>
              <a:rPr lang="en-US" sz="9999" spc="279">
                <a:solidFill>
                  <a:srgbClr val="FFFFFF"/>
                </a:solidFill>
                <a:latin typeface="Barlow SemiCondensed Bold"/>
                <a:ea typeface="Barlow SemiCondensed Bold"/>
                <a:cs typeface="Barlow SemiCondensed Bold"/>
                <a:sym typeface="Barlow SemiCondensed Bold"/>
              </a:rPr>
              <a:t>3. DEMO</a:t>
            </a:r>
          </a:p>
        </p:txBody>
      </p:sp>
      <p:sp>
        <p:nvSpPr>
          <p:cNvPr name="TextBox 4" id="4"/>
          <p:cNvSpPr txBox="true"/>
          <p:nvPr/>
        </p:nvSpPr>
        <p:spPr>
          <a:xfrm rot="0">
            <a:off x="5943600" y="938742"/>
            <a:ext cx="8609444" cy="644525"/>
          </a:xfrm>
          <a:prstGeom prst="rect">
            <a:avLst/>
          </a:prstGeom>
        </p:spPr>
        <p:txBody>
          <a:bodyPr anchor="t" rtlCol="false" tIns="0" lIns="0" bIns="0" rIns="0">
            <a:spAutoFit/>
          </a:bodyPr>
          <a:lstStyle/>
          <a:p>
            <a:pPr algn="ctr" marL="0" indent="0" lvl="1">
              <a:lnSpc>
                <a:spcPts val="4600"/>
              </a:lnSpc>
            </a:pPr>
            <a:r>
              <a:rPr lang="en-US" sz="5000" spc="140">
                <a:solidFill>
                  <a:srgbClr val="FFFFFF"/>
                </a:solidFill>
                <a:latin typeface="Barlow SemiCondensed Bold"/>
                <a:ea typeface="Barlow SemiCondensed Bold"/>
                <a:cs typeface="Barlow SemiCondensed Bold"/>
                <a:sym typeface="Barlow SemiCondensed Bold"/>
              </a:rPr>
              <a:t>Quản lý phản hồi của Admin</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655701" y="1787525"/>
            <a:ext cx="14630400" cy="8229600"/>
          </a:xfrm>
          <a:prstGeom prst="rect">
            <a:avLst/>
          </a:prstGeom>
        </p:spPr>
      </p:pic>
      <p:sp>
        <p:nvSpPr>
          <p:cNvPr name="TextBox 3" id="3"/>
          <p:cNvSpPr txBox="true"/>
          <p:nvPr/>
        </p:nvSpPr>
        <p:spPr>
          <a:xfrm rot="0">
            <a:off x="351367" y="527050"/>
            <a:ext cx="6767944" cy="1260474"/>
          </a:xfrm>
          <a:prstGeom prst="rect">
            <a:avLst/>
          </a:prstGeom>
        </p:spPr>
        <p:txBody>
          <a:bodyPr anchor="t" rtlCol="false" tIns="0" lIns="0" bIns="0" rIns="0">
            <a:spAutoFit/>
          </a:bodyPr>
          <a:lstStyle/>
          <a:p>
            <a:pPr algn="ctr" marL="0" indent="0" lvl="1">
              <a:lnSpc>
                <a:spcPts val="9199"/>
              </a:lnSpc>
            </a:pPr>
            <a:r>
              <a:rPr lang="en-US" sz="9999" spc="279">
                <a:solidFill>
                  <a:srgbClr val="FFFFFF"/>
                </a:solidFill>
                <a:latin typeface="Barlow SemiCondensed Bold"/>
                <a:ea typeface="Barlow SemiCondensed Bold"/>
                <a:cs typeface="Barlow SemiCondensed Bold"/>
                <a:sym typeface="Barlow SemiCondensed Bold"/>
              </a:rPr>
              <a:t>3. DEMO</a:t>
            </a:r>
          </a:p>
        </p:txBody>
      </p:sp>
      <p:sp>
        <p:nvSpPr>
          <p:cNvPr name="TextBox 4" id="4"/>
          <p:cNvSpPr txBox="true"/>
          <p:nvPr/>
        </p:nvSpPr>
        <p:spPr>
          <a:xfrm rot="0">
            <a:off x="5943600" y="938742"/>
            <a:ext cx="8609444" cy="644525"/>
          </a:xfrm>
          <a:prstGeom prst="rect">
            <a:avLst/>
          </a:prstGeom>
        </p:spPr>
        <p:txBody>
          <a:bodyPr anchor="t" rtlCol="false" tIns="0" lIns="0" bIns="0" rIns="0">
            <a:spAutoFit/>
          </a:bodyPr>
          <a:lstStyle/>
          <a:p>
            <a:pPr algn="ctr" marL="0" indent="0" lvl="1">
              <a:lnSpc>
                <a:spcPts val="4600"/>
              </a:lnSpc>
            </a:pPr>
            <a:r>
              <a:rPr lang="en-US" sz="5000" spc="140">
                <a:solidFill>
                  <a:srgbClr val="FFFFFF"/>
                </a:solidFill>
                <a:latin typeface="Barlow SemiCondensed Bold"/>
                <a:ea typeface="Barlow SemiCondensed Bold"/>
                <a:cs typeface="Barlow SemiCondensed Bold"/>
                <a:sym typeface="Barlow SemiCondensed Bold"/>
              </a:rPr>
              <a:t>Quản lý phản hồi của GVCN</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DAGNEK3Bvgs</dc:identifier>
  <dcterms:modified xsi:type="dcterms:W3CDTF">2011-08-01T06:04:30Z</dcterms:modified>
  <cp:revision>1</cp:revision>
  <dc:title>Blue and White Modern Geometric Simple Photo Business Company Presentation</dc:title>
</cp:coreProperties>
</file>